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9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10.xml" ContentType="application/vnd.openxmlformats-officedocument.presentationml.notesSlide+xml"/>
  <Override PartName="/ppt/charts/chart15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A5A94F-90F6-6521-E34F-218E072CC882}" v="31" dt="2026-04-30T09:02:38.9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Gender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847A-43B5-A7DA-B46882B909A5}"/>
              </c:ext>
            </c:extLst>
          </c:dPt>
          <c:dPt>
            <c:idx val="1"/>
            <c:bubble3D val="0"/>
            <c:spPr>
              <a:solidFill>
                <a:srgbClr val="E07B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847A-43B5-A7DA-B46882B909A5}"/>
              </c:ext>
            </c:extLst>
          </c:dPt>
          <c:dPt>
            <c:idx val="2"/>
            <c:bubble3D val="0"/>
            <c:spPr>
              <a:solidFill>
                <a:srgbClr val="C8B89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847A-43B5-A7DA-B46882B909A5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7A-43B5-A7DA-B46882B909A5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47A-43B5-A7DA-B46882B909A5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47A-43B5-A7DA-B46882B909A5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468825</c:v>
                </c:pt>
                <c:pt idx="1">
                  <c:v>109715</c:v>
                </c:pt>
                <c:pt idx="2">
                  <c:v>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47A-43B5-A7DA-B46882B90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span"/>
    <c:showDLblsOverMax val="1"/>
  </c:chart>
  <c:spPr>
    <a:solidFill>
      <a:srgbClr val="FBF3E8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Age</c:v>
                </c:pt>
              </c:strCache>
            </c:strRef>
          </c:tx>
          <c:spPr>
            <a:solidFill>
              <a:srgbClr val="1C5C2E"/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9BDE-4B47-A891-271E759494AD}"/>
              </c:ext>
            </c:extLst>
          </c:dPt>
          <c:dPt>
            <c:idx val="1"/>
            <c:invertIfNegative val="0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9BDE-4B47-A891-271E759494AD}"/>
              </c:ext>
            </c:extLst>
          </c:dPt>
          <c:dPt>
            <c:idx val="2"/>
            <c:invertIfNegative val="0"/>
            <c:bubble3D val="0"/>
            <c:spPr>
              <a:solidFill>
                <a:srgbClr val="3A8A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9BDE-4B47-A891-271E759494AD}"/>
              </c:ext>
            </c:extLst>
          </c:dPt>
          <c:dPt>
            <c:idx val="3"/>
            <c:invertIfNegative val="0"/>
            <c:bubble3D val="0"/>
            <c:spPr>
              <a:solidFill>
                <a:srgbClr val="4A9A6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9BDE-4B47-A891-271E759494AD}"/>
              </c:ext>
            </c:extLst>
          </c:dPt>
          <c:dPt>
            <c:idx val="4"/>
            <c:invertIfNegative val="0"/>
            <c:bubble3D val="0"/>
            <c:spPr>
              <a:solidFill>
                <a:srgbClr val="E07B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9BDE-4B47-A891-271E759494AD}"/>
              </c:ext>
            </c:extLst>
          </c:dPt>
          <c:dPt>
            <c:idx val="5"/>
            <c:invertIfNegative val="0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9BDE-4B47-A891-271E759494AD}"/>
              </c:ext>
            </c:extLst>
          </c:dPt>
          <c:dPt>
            <c:idx val="6"/>
            <c:invertIfNegative val="0"/>
            <c:bubble3D val="0"/>
            <c:spPr>
              <a:solidFill>
                <a:srgbClr val="A85E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9BDE-4B47-A891-271E759494AD}"/>
              </c:ext>
            </c:extLst>
          </c:dPt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27912</c:v>
                </c:pt>
                <c:pt idx="1">
                  <c:v>285212</c:v>
                </c:pt>
                <c:pt idx="2">
                  <c:v>173519</c:v>
                </c:pt>
                <c:pt idx="3">
                  <c:v>62433</c:v>
                </c:pt>
                <c:pt idx="4">
                  <c:v>21929</c:v>
                </c:pt>
                <c:pt idx="5">
                  <c:v>5827</c:v>
                </c:pt>
                <c:pt idx="6">
                  <c:v>2504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BDE-4B47-A891-271E759494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0D8C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BF3E8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Emp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AF9E-4695-9DD6-9CC3835A7C94}"/>
              </c:ext>
            </c:extLst>
          </c:dPt>
          <c:dPt>
            <c:idx val="1"/>
            <c:bubble3D val="0"/>
            <c:spPr>
              <a:solidFill>
                <a:srgbClr val="E07B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AF9E-4695-9DD6-9CC3835A7C94}"/>
              </c:ext>
            </c:extLst>
          </c:dPt>
          <c:dPt>
            <c:idx val="2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AF9E-4695-9DD6-9CC3835A7C94}"/>
              </c:ext>
            </c:extLst>
          </c:dPt>
          <c:dPt>
            <c:idx val="3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AF9E-4695-9DD6-9CC3835A7C94}"/>
              </c:ext>
            </c:extLst>
          </c:dPt>
          <c:dPt>
            <c:idx val="4"/>
            <c:bubble3D val="0"/>
            <c:spPr>
              <a:solidFill>
                <a:srgbClr val="A85E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AF9E-4695-9DD6-9CC3835A7C94}"/>
              </c:ext>
            </c:extLst>
          </c:dPt>
          <c:dPt>
            <c:idx val="5"/>
            <c:bubble3D val="0"/>
            <c:spPr>
              <a:solidFill>
                <a:srgbClr val="8B735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AF9E-4695-9DD6-9CC3835A7C94}"/>
              </c:ext>
            </c:extLst>
          </c:dPt>
          <c:dPt>
            <c:idx val="6"/>
            <c:bubble3D val="0"/>
            <c:spPr>
              <a:solidFill>
                <a:srgbClr val="C8B89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AF9E-4695-9DD6-9CC3835A7C94}"/>
              </c:ext>
            </c:extLst>
          </c:dPt>
          <c:dPt>
            <c:idx val="7"/>
            <c:bubble3D val="0"/>
            <c:spPr>
              <a:solidFill>
                <a:srgbClr val="5A8A6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AF9E-4695-9DD6-9CC3835A7C94}"/>
              </c:ext>
            </c:extLst>
          </c:dPt>
          <c:cat>
            <c:strRef>
              <c:f>Sheet1!$A$2:$A$9</c:f>
              <c:strCache>
                <c:ptCount val="8"/>
                <c:pt idx="0">
                  <c:v>Full-time</c:v>
                </c:pt>
                <c:pt idx="1">
                  <c:v>Student</c:v>
                </c:pt>
                <c:pt idx="2">
                  <c:v>Part-time</c:v>
                </c:pt>
                <c:pt idx="3">
                  <c:v>Self-emp</c:v>
                </c:pt>
                <c:pt idx="4">
                  <c:v>Housewife</c:v>
                </c:pt>
                <c:pt idx="5">
                  <c:v>Jobseeking</c:v>
                </c:pt>
                <c:pt idx="6">
                  <c:v>Retired</c:v>
                </c:pt>
                <c:pt idx="7">
                  <c:v>Military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198711</c:v>
                </c:pt>
                <c:pt idx="1">
                  <c:v>174090</c:v>
                </c:pt>
                <c:pt idx="2">
                  <c:v>69700</c:v>
                </c:pt>
                <c:pt idx="3">
                  <c:v>58145</c:v>
                </c:pt>
                <c:pt idx="4">
                  <c:v>30737</c:v>
                </c:pt>
                <c:pt idx="5">
                  <c:v>38405</c:v>
                </c:pt>
                <c:pt idx="6">
                  <c:v>6248</c:v>
                </c:pt>
                <c:pt idx="7">
                  <c:v>3300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F9E-4695-9DD6-9CC3835A7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700"/>
          </a:pPr>
          <a:endParaRPr lang="en-US"/>
        </a:p>
      </c:txPr>
    </c:legend>
    <c:plotVisOnly val="1"/>
    <c:dispBlanksAs val="span"/>
    <c:showDLblsOverMax val="1"/>
  </c:chart>
  <c:spPr>
    <a:solidFill>
      <a:srgbClr val="FBF3E8"/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E07B2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India B2C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16.899999999999999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73-4096-BFF9-06A4665D3F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rgbClr val="1C5C2E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India B2C</c:v>
                </c:pt>
              </c:strCache>
            </c: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82.2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73-4096-BFF9-06A4665D3F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C8B89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India B2C</c:v>
                </c:pt>
              </c:strCache>
            </c:strRef>
          </c:cat>
          <c:val>
            <c:numRef>
              <c:f>Sheet1!$D$2:$D$2</c:f>
              <c:numCache>
                <c:formatCode>General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73-4096-BFF9-06A4665D3F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</c:v>
                </c:pt>
              </c:strCache>
            </c:strRef>
          </c:tx>
          <c:spPr>
            <a:solidFill>
              <a:srgbClr val="174D24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India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02-4A2D-943C-D65AA88AB9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rgbClr val="1C5C2E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India</c:v>
                </c:pt>
              </c:strCache>
            </c: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43.9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02-4A2D-943C-D65AA88AB9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rgbClr val="2C7A3E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India</c:v>
                </c:pt>
              </c:strCache>
            </c:strRef>
          </c:cat>
          <c:val>
            <c:numRef>
              <c:f>Sheet1!$D$2:$D$2</c:f>
              <c:numCache>
                <c:formatCode>General</c:formatCode>
                <c:ptCount val="1"/>
                <c:pt idx="0">
                  <c:v>26.7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02-4A2D-943C-D65AA88AB91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rgbClr val="4A9A6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India</c:v>
                </c:pt>
              </c:strCache>
            </c:strRef>
          </c:cat>
          <c:val>
            <c:numRef>
              <c:f>Sheet1!$E$2:$E$2</c:f>
              <c:numCache>
                <c:formatCode>General</c:formatCode>
                <c:ptCount val="1"/>
                <c:pt idx="0">
                  <c:v>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02-4A2D-943C-D65AA88AB91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rgbClr val="E07B2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India</c:v>
                </c:pt>
              </c:strCache>
            </c:strRef>
          </c:cat>
          <c:val>
            <c:numRef>
              <c:f>Sheet1!$F$2:$F$2</c:f>
              <c:numCache>
                <c:formatCode>General</c:formatCode>
                <c:ptCount val="1"/>
                <c:pt idx="0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02-4A2D-943C-D65AA88AB91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</c:v>
                </c:pt>
              </c:strCache>
            </c:strRef>
          </c:tx>
          <c:spPr>
            <a:solidFill>
              <a:srgbClr val="C8732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India</c:v>
                </c:pt>
              </c:strCache>
            </c:strRef>
          </c:cat>
          <c:val>
            <c:numRef>
              <c:f>Sheet1!$G$2:$G$2</c:f>
              <c:numCache>
                <c:formatCode>General</c:formatCode>
                <c:ptCount val="1"/>
                <c:pt idx="0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102-4A2D-943C-D65AA88AB91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rgbClr val="A85E22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India</c:v>
                </c:pt>
              </c:strCache>
            </c:strRef>
          </c:cat>
          <c:val>
            <c:numRef>
              <c:f>Sheet1!$H$2:$H$2</c:f>
              <c:numCache>
                <c:formatCode>General</c:formatCode>
                <c:ptCount val="1"/>
                <c:pt idx="0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102-4A2D-943C-D65AA88AB91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Panelists</c:v>
                </c:pt>
              </c:strCache>
            </c:strRef>
          </c:tx>
          <c:spPr>
            <a:solidFill>
              <a:srgbClr val="1C5C2E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F08-46FB-B52F-7C1B6BFD90B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F08-46FB-B52F-7C1B6BFD90B0}"/>
              </c:ext>
            </c:extLst>
          </c:dPt>
          <c:dPt>
            <c:idx val="2"/>
            <c:invertIfNegative val="0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2F08-46FB-B52F-7C1B6BFD90B0}"/>
              </c:ext>
            </c:extLst>
          </c:dPt>
          <c:dPt>
            <c:idx val="3"/>
            <c:invertIfNegative val="0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2F08-46FB-B52F-7C1B6BFD90B0}"/>
              </c:ext>
            </c:extLst>
          </c:dPt>
          <c:dPt>
            <c:idx val="4"/>
            <c:invertIfNegative val="0"/>
            <c:bubble3D val="0"/>
            <c:spPr>
              <a:solidFill>
                <a:srgbClr val="E07B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2F08-46FB-B52F-7C1B6BFD90B0}"/>
              </c:ext>
            </c:extLst>
          </c:dPt>
          <c:dPt>
            <c:idx val="5"/>
            <c:invertIfNegative val="0"/>
            <c:bubble3D val="0"/>
            <c:spPr>
              <a:solidFill>
                <a:srgbClr val="E07B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2F08-46FB-B52F-7C1B6BFD90B0}"/>
              </c:ext>
            </c:extLst>
          </c:dPt>
          <c:dPt>
            <c:idx val="6"/>
            <c:invertIfNegative val="0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2F08-46FB-B52F-7C1B6BFD90B0}"/>
              </c:ext>
            </c:extLst>
          </c:dPt>
          <c:dPt>
            <c:idx val="7"/>
            <c:invertIfNegative val="0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2F08-46FB-B52F-7C1B6BFD90B0}"/>
              </c:ext>
            </c:extLst>
          </c:dPt>
          <c:dPt>
            <c:idx val="8"/>
            <c:invertIfNegative val="0"/>
            <c:bubble3D val="0"/>
            <c:spPr>
              <a:solidFill>
                <a:srgbClr val="A85E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1-2F08-46FB-B52F-7C1B6BFD90B0}"/>
              </c:ext>
            </c:extLst>
          </c:dPt>
          <c:dPt>
            <c:idx val="9"/>
            <c:invertIfNegative val="0"/>
            <c:bubble3D val="0"/>
            <c:spPr>
              <a:solidFill>
                <a:srgbClr val="A85E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3-2F08-46FB-B52F-7C1B6BFD90B0}"/>
              </c:ext>
            </c:extLst>
          </c:dPt>
          <c:dPt>
            <c:idx val="10"/>
            <c:invertIfNegative val="0"/>
            <c:bubble3D val="0"/>
            <c:spPr>
              <a:solidFill>
                <a:srgbClr val="8B6A44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5-2F08-46FB-B52F-7C1B6BFD90B0}"/>
              </c:ext>
            </c:extLst>
          </c:dPt>
          <c:dPt>
            <c:idx val="11"/>
            <c:invertIfNegative val="0"/>
            <c:bubble3D val="0"/>
            <c:spPr>
              <a:solidFill>
                <a:srgbClr val="8B6A44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7-2F08-46FB-B52F-7C1B6BFD90B0}"/>
              </c:ext>
            </c:extLst>
          </c:dPt>
          <c:dPt>
            <c:idx val="12"/>
            <c:invertIfNegative val="0"/>
            <c:bubble3D val="0"/>
            <c:spPr>
              <a:solidFill>
                <a:srgbClr val="6B6B5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9-2F08-46FB-B52F-7C1B6BFD90B0}"/>
              </c:ext>
            </c:extLst>
          </c:dPt>
          <c:dPt>
            <c:idx val="13"/>
            <c:invertIfNegative val="0"/>
            <c:bubble3D val="0"/>
            <c:spPr>
              <a:solidFill>
                <a:srgbClr val="6B6B5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B-2F08-46FB-B52F-7C1B6BFD90B0}"/>
              </c:ext>
            </c:extLst>
          </c:dPt>
          <c:cat>
            <c:strRef>
              <c:f>Sheet1!$A$2:$A$15</c:f>
              <c:strCache>
                <c:ptCount val="14"/>
                <c:pt idx="0">
                  <c:v>&lt;50K</c:v>
                </c:pt>
                <c:pt idx="1">
                  <c:v>50K-99K</c:v>
                </c:pt>
                <c:pt idx="2">
                  <c:v>1L-1.9L</c:v>
                </c:pt>
                <c:pt idx="3">
                  <c:v>2L-4.9L</c:v>
                </c:pt>
                <c:pt idx="4">
                  <c:v>5L-7.4L</c:v>
                </c:pt>
                <c:pt idx="5">
                  <c:v>7.5L-9.9L</c:v>
                </c:pt>
                <c:pt idx="6">
                  <c:v>10L-14.9L</c:v>
                </c:pt>
                <c:pt idx="7">
                  <c:v>15L-19.9L</c:v>
                </c:pt>
                <c:pt idx="8">
                  <c:v>20L-49.9L</c:v>
                </c:pt>
                <c:pt idx="9">
                  <c:v>50L-99.9L</c:v>
                </c:pt>
                <c:pt idx="10">
                  <c:v>1Cr-4.9Cr</c:v>
                </c:pt>
                <c:pt idx="11">
                  <c:v>5Cr+</c:v>
                </c:pt>
                <c:pt idx="12">
                  <c:v>Don't Know</c:v>
                </c:pt>
                <c:pt idx="13">
                  <c:v>Prefer Not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178484</c:v>
                </c:pt>
                <c:pt idx="1">
                  <c:v>78088</c:v>
                </c:pt>
                <c:pt idx="2">
                  <c:v>64207</c:v>
                </c:pt>
                <c:pt idx="3">
                  <c:v>67114</c:v>
                </c:pt>
                <c:pt idx="4">
                  <c:v>47828</c:v>
                </c:pt>
                <c:pt idx="5">
                  <c:v>27646</c:v>
                </c:pt>
                <c:pt idx="6">
                  <c:v>27540</c:v>
                </c:pt>
                <c:pt idx="7">
                  <c:v>18122</c:v>
                </c:pt>
                <c:pt idx="8">
                  <c:v>18447</c:v>
                </c:pt>
                <c:pt idx="9">
                  <c:v>6247</c:v>
                </c:pt>
                <c:pt idx="10">
                  <c:v>6050</c:v>
                </c:pt>
                <c:pt idx="11">
                  <c:v>5333</c:v>
                </c:pt>
                <c:pt idx="12">
                  <c:v>17408</c:v>
                </c:pt>
                <c:pt idx="13">
                  <c:v>16822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2F08-46FB-B52F-7C1B6BFD90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0D8C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Panelists</c:v>
                </c:pt>
              </c:strCache>
            </c:strRef>
          </c:tx>
          <c:spPr>
            <a:solidFill>
              <a:srgbClr val="E07B2A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5BB-4479-A165-AA275D8D742D}"/>
              </c:ext>
            </c:extLst>
          </c:dPt>
          <c:dPt>
            <c:idx val="1"/>
            <c:invertIfNegative val="0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15BB-4479-A165-AA275D8D742D}"/>
              </c:ext>
            </c:extLst>
          </c:dPt>
          <c:dPt>
            <c:idx val="2"/>
            <c:invertIfNegative val="0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15BB-4479-A165-AA275D8D742D}"/>
              </c:ext>
            </c:extLst>
          </c:dPt>
          <c:dPt>
            <c:idx val="3"/>
            <c:invertIfNegative val="0"/>
            <c:bubble3D val="0"/>
            <c:spPr>
              <a:solidFill>
                <a:srgbClr val="3A8A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15BB-4479-A165-AA275D8D742D}"/>
              </c:ext>
            </c:extLst>
          </c:dPt>
          <c:dPt>
            <c:idx val="4"/>
            <c:invertIfNegative val="0"/>
            <c:bubble3D val="0"/>
            <c:spPr>
              <a:solidFill>
                <a:srgbClr val="4A9A6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15BB-4479-A165-AA275D8D742D}"/>
              </c:ext>
            </c:extLst>
          </c:dPt>
          <c:dPt>
            <c:idx val="5"/>
            <c:invertIfNegative val="0"/>
            <c:bubble3D val="0"/>
            <c:spPr>
              <a:solidFill>
                <a:srgbClr val="5AA87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15BB-4479-A165-AA275D8D742D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15BB-4479-A165-AA275D8D742D}"/>
              </c:ext>
            </c:extLst>
          </c:dPt>
          <c:dPt>
            <c:idx val="7"/>
            <c:invertIfNegative val="0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15BB-4479-A165-AA275D8D742D}"/>
              </c:ext>
            </c:extLst>
          </c:dPt>
          <c:dPt>
            <c:idx val="8"/>
            <c:invertIfNegative val="0"/>
            <c:bubble3D val="0"/>
            <c:spPr>
              <a:solidFill>
                <a:srgbClr val="A85E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1-15BB-4479-A165-AA275D8D742D}"/>
              </c:ext>
            </c:extLst>
          </c:dPt>
          <c:dPt>
            <c:idx val="9"/>
            <c:invertIfNegative val="0"/>
            <c:bubble3D val="0"/>
            <c:spPr>
              <a:solidFill>
                <a:srgbClr val="8B6A44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3-15BB-4479-A165-AA275D8D742D}"/>
              </c:ext>
            </c:extLst>
          </c:dPt>
          <c:dPt>
            <c:idx val="10"/>
            <c:invertIfNegative val="0"/>
            <c:bubble3D val="0"/>
            <c:spPr>
              <a:solidFill>
                <a:srgbClr val="8B735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5-15BB-4479-A165-AA275D8D742D}"/>
              </c:ext>
            </c:extLst>
          </c:dPt>
          <c:dPt>
            <c:idx val="11"/>
            <c:invertIfNegative val="0"/>
            <c:bubble3D val="0"/>
            <c:spPr>
              <a:solidFill>
                <a:srgbClr val="C8B89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7-15BB-4479-A165-AA275D8D742D}"/>
              </c:ext>
            </c:extLst>
          </c:dPt>
          <c:dPt>
            <c:idx val="12"/>
            <c:invertIfNegative val="0"/>
            <c:bubble3D val="0"/>
            <c:spPr>
              <a:solidFill>
                <a:srgbClr val="6B6B5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9-15BB-4479-A165-AA275D8D742D}"/>
              </c:ext>
            </c:extLst>
          </c:dPt>
          <c:dPt>
            <c:idx val="13"/>
            <c:invertIfNegative val="0"/>
            <c:bubble3D val="0"/>
            <c:spPr>
              <a:solidFill>
                <a:srgbClr val="E8E0D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B-15BB-4479-A165-AA275D8D742D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Sheet1!$A$2:$A$15</c:f>
              <c:strCache>
                <c:ptCount val="14"/>
                <c:pt idx="0">
                  <c:v>Intermediate(12th)</c:v>
                </c:pt>
                <c:pt idx="1">
                  <c:v>Graduate(Pass)</c:v>
                </c:pt>
                <c:pt idx="2">
                  <c:v>Graduate 4yr</c:v>
                </c:pt>
                <c:pt idx="3">
                  <c:v>PG/Masters</c:v>
                </c:pt>
                <c:pt idx="4">
                  <c:v>Graduate(Hons)</c:v>
                </c:pt>
                <c:pt idx="5">
                  <c:v>Middle School</c:v>
                </c:pt>
                <c:pt idx="6">
                  <c:v>Doctoral</c:v>
                </c:pt>
                <c:pt idx="7">
                  <c:v>Prof. Courses</c:v>
                </c:pt>
                <c:pt idx="8">
                  <c:v>No Degree</c:v>
                </c:pt>
                <c:pt idx="9">
                  <c:v>School ≤4yr</c:v>
                </c:pt>
                <c:pt idx="10">
                  <c:v>Diploma(ITI)</c:v>
                </c:pt>
                <c:pt idx="11">
                  <c:v>Diploma(Poly)</c:v>
                </c:pt>
                <c:pt idx="12">
                  <c:v>PG Diploma</c:v>
                </c:pt>
                <c:pt idx="13">
                  <c:v>Vocational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124921</c:v>
                </c:pt>
                <c:pt idx="1">
                  <c:v>85501</c:v>
                </c:pt>
                <c:pt idx="2">
                  <c:v>59979</c:v>
                </c:pt>
                <c:pt idx="3">
                  <c:v>64684</c:v>
                </c:pt>
                <c:pt idx="4">
                  <c:v>48420</c:v>
                </c:pt>
                <c:pt idx="5">
                  <c:v>47857</c:v>
                </c:pt>
                <c:pt idx="6">
                  <c:v>14036</c:v>
                </c:pt>
                <c:pt idx="7">
                  <c:v>16884</c:v>
                </c:pt>
                <c:pt idx="8">
                  <c:v>12745</c:v>
                </c:pt>
                <c:pt idx="9">
                  <c:v>6844</c:v>
                </c:pt>
                <c:pt idx="10">
                  <c:v>24976</c:v>
                </c:pt>
                <c:pt idx="11">
                  <c:v>19055</c:v>
                </c:pt>
                <c:pt idx="12">
                  <c:v>11586</c:v>
                </c:pt>
                <c:pt idx="13">
                  <c:v>2267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15BB-4479-A165-AA275D8D74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0D8C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Employment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4383-4DBD-858D-4F0B86A933E1}"/>
              </c:ext>
            </c:extLst>
          </c:dPt>
          <c:dPt>
            <c:idx val="1"/>
            <c:bubble3D val="0"/>
            <c:spPr>
              <a:solidFill>
                <a:srgbClr val="E07B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4383-4DBD-858D-4F0B86A933E1}"/>
              </c:ext>
            </c:extLst>
          </c:dPt>
          <c:dPt>
            <c:idx val="2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4383-4DBD-858D-4F0B86A933E1}"/>
              </c:ext>
            </c:extLst>
          </c:dPt>
          <c:dPt>
            <c:idx val="3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4383-4DBD-858D-4F0B86A933E1}"/>
              </c:ext>
            </c:extLst>
          </c:dPt>
          <c:dPt>
            <c:idx val="4"/>
            <c:bubble3D val="0"/>
            <c:spPr>
              <a:solidFill>
                <a:srgbClr val="3A8A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4383-4DBD-858D-4F0B86A933E1}"/>
              </c:ext>
            </c:extLst>
          </c:dPt>
          <c:dPt>
            <c:idx val="5"/>
            <c:bubble3D val="0"/>
            <c:spPr>
              <a:solidFill>
                <a:srgbClr val="A85E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4383-4DBD-858D-4F0B86A933E1}"/>
              </c:ext>
            </c:extLst>
          </c:dPt>
          <c:dPt>
            <c:idx val="6"/>
            <c:bubble3D val="0"/>
            <c:spPr>
              <a:solidFill>
                <a:srgbClr val="8B735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4383-4DBD-858D-4F0B86A933E1}"/>
              </c:ext>
            </c:extLst>
          </c:dPt>
          <c:dPt>
            <c:idx val="7"/>
            <c:bubble3D val="0"/>
            <c:spPr>
              <a:solidFill>
                <a:srgbClr val="C8B89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4383-4DBD-858D-4F0B86A933E1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383-4DBD-858D-4F0B86A933E1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383-4DBD-858D-4F0B86A933E1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383-4DBD-858D-4F0B86A933E1}"/>
                </c:ext>
              </c:extLst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383-4DBD-858D-4F0B86A933E1}"/>
                </c:ext>
              </c:extLst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383-4DBD-858D-4F0B86A933E1}"/>
                </c:ext>
              </c:extLst>
            </c:dLbl>
            <c:dLbl>
              <c:idx val="5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383-4DBD-858D-4F0B86A933E1}"/>
                </c:ext>
              </c:extLst>
            </c:dLbl>
            <c:dLbl>
              <c:idx val="6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383-4DBD-858D-4F0B86A933E1}"/>
                </c:ext>
              </c:extLst>
            </c:dLbl>
            <c:dLbl>
              <c:idx val="7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383-4DBD-858D-4F0B86A933E1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Full-time</c:v>
                </c:pt>
                <c:pt idx="1">
                  <c:v>Student</c:v>
                </c:pt>
                <c:pt idx="2">
                  <c:v>Part-time</c:v>
                </c:pt>
                <c:pt idx="3">
                  <c:v>Self-Employed</c:v>
                </c:pt>
                <c:pt idx="4">
                  <c:v>Job Searching</c:v>
                </c:pt>
                <c:pt idx="5">
                  <c:v>Housewife</c:v>
                </c:pt>
                <c:pt idx="6">
                  <c:v>Retired</c:v>
                </c:pt>
                <c:pt idx="7">
                  <c:v>Military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198711</c:v>
                </c:pt>
                <c:pt idx="1">
                  <c:v>174090</c:v>
                </c:pt>
                <c:pt idx="2">
                  <c:v>69700</c:v>
                </c:pt>
                <c:pt idx="3">
                  <c:v>58145</c:v>
                </c:pt>
                <c:pt idx="4">
                  <c:v>38405</c:v>
                </c:pt>
                <c:pt idx="5">
                  <c:v>30737</c:v>
                </c:pt>
                <c:pt idx="6">
                  <c:v>6248</c:v>
                </c:pt>
                <c:pt idx="7">
                  <c:v>3300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383-4DBD-858D-4F0B86A933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Panelists</c:v>
                </c:pt>
              </c:strCache>
            </c:strRef>
          </c:tx>
          <c:spPr>
            <a:solidFill>
              <a:srgbClr val="1C5C2E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2CC-4241-B2E5-578F6DA156EA}"/>
              </c:ext>
            </c:extLst>
          </c:dPt>
          <c:dPt>
            <c:idx val="1"/>
            <c:invertIfNegative val="0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32CC-4241-B2E5-578F6DA156EA}"/>
              </c:ext>
            </c:extLst>
          </c:dPt>
          <c:dPt>
            <c:idx val="2"/>
            <c:invertIfNegative val="0"/>
            <c:bubble3D val="0"/>
            <c:spPr>
              <a:solidFill>
                <a:srgbClr val="E07B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32CC-4241-B2E5-578F6DA156EA}"/>
              </c:ext>
            </c:extLst>
          </c:dPt>
          <c:dPt>
            <c:idx val="3"/>
            <c:invertIfNegative val="0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32CC-4241-B2E5-578F6DA156EA}"/>
              </c:ext>
            </c:extLst>
          </c:dPt>
          <c:dPt>
            <c:idx val="4"/>
            <c:invertIfNegative val="0"/>
            <c:bubble3D val="0"/>
            <c:spPr>
              <a:solidFill>
                <a:srgbClr val="A85E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32CC-4241-B2E5-578F6DA156EA}"/>
              </c:ext>
            </c:extLst>
          </c:dPt>
          <c:dPt>
            <c:idx val="5"/>
            <c:invertIfNegative val="0"/>
            <c:bubble3D val="0"/>
            <c:spPr>
              <a:solidFill>
                <a:srgbClr val="8B735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32CC-4241-B2E5-578F6DA156EA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Mutual Funds</c:v>
                </c:pt>
                <c:pt idx="1">
                  <c:v>Stocks</c:v>
                </c:pt>
                <c:pt idx="2">
                  <c:v>Money Market</c:v>
                </c:pt>
                <c:pt idx="3">
                  <c:v>Real Estate</c:v>
                </c:pt>
                <c:pt idx="4">
                  <c:v>CDs</c:v>
                </c:pt>
                <c:pt idx="5">
                  <c:v>Bonds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14531</c:v>
                </c:pt>
                <c:pt idx="1">
                  <c:v>14442</c:v>
                </c:pt>
                <c:pt idx="2">
                  <c:v>7548</c:v>
                </c:pt>
                <c:pt idx="3">
                  <c:v>6998</c:v>
                </c:pt>
                <c:pt idx="4">
                  <c:v>4113</c:v>
                </c:pt>
                <c:pt idx="5">
                  <c:v>3611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2CC-4241-B2E5-578F6DA156E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0D8C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Cars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34D5-422B-886C-5FB60DEE94FD}"/>
              </c:ext>
            </c:extLst>
          </c:dPt>
          <c:dPt>
            <c:idx val="1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34D5-422B-886C-5FB60DEE94FD}"/>
              </c:ext>
            </c:extLst>
          </c:dPt>
          <c:dPt>
            <c:idx val="2"/>
            <c:bubble3D val="0"/>
            <c:spPr>
              <a:solidFill>
                <a:srgbClr val="E07B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34D5-422B-886C-5FB60DEE94FD}"/>
              </c:ext>
            </c:extLst>
          </c:dPt>
          <c:dPt>
            <c:idx val="3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34D5-422B-886C-5FB60DEE94FD}"/>
              </c:ext>
            </c:extLst>
          </c:dPt>
          <c:dPt>
            <c:idx val="4"/>
            <c:bubble3D val="0"/>
            <c:spPr>
              <a:solidFill>
                <a:srgbClr val="A85E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34D5-422B-886C-5FB60DEE94FD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4D5-422B-886C-5FB60DEE94FD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4D5-422B-886C-5FB60DEE94FD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4D5-422B-886C-5FB60DEE94FD}"/>
                </c:ext>
              </c:extLst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4D5-422B-886C-5FB60DEE94FD}"/>
                </c:ext>
              </c:extLst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4D5-422B-886C-5FB60DEE94F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One Car</c:v>
                </c:pt>
                <c:pt idx="1">
                  <c:v>Two Cars</c:v>
                </c:pt>
                <c:pt idx="2">
                  <c:v>Three Cars</c:v>
                </c:pt>
                <c:pt idx="3">
                  <c:v>Four Cars</c:v>
                </c:pt>
                <c:pt idx="4">
                  <c:v>Five or more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80795</c:v>
                </c:pt>
                <c:pt idx="1">
                  <c:v>36637</c:v>
                </c:pt>
                <c:pt idx="2">
                  <c:v>19823</c:v>
                </c:pt>
                <c:pt idx="3">
                  <c:v>14234</c:v>
                </c:pt>
                <c:pt idx="4">
                  <c:v>10519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4D5-422B-886C-5FB60DEE94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Marital</c:v>
                </c:pt>
              </c:strCache>
            </c:strRef>
          </c:tx>
          <c:spPr>
            <a:solidFill>
              <a:srgbClr val="1C5C2E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BEB-41A1-A19C-47F29CC5986A}"/>
              </c:ext>
            </c:extLst>
          </c:dPt>
          <c:dPt>
            <c:idx val="1"/>
            <c:invertIfNegative val="0"/>
            <c:bubble3D val="0"/>
            <c:spPr>
              <a:solidFill>
                <a:srgbClr val="E07B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EBEB-41A1-A19C-47F29CC5986A}"/>
              </c:ext>
            </c:extLst>
          </c:dPt>
          <c:dPt>
            <c:idx val="2"/>
            <c:invertIfNegative val="0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EBEB-41A1-A19C-47F29CC5986A}"/>
              </c:ext>
            </c:extLst>
          </c:dPt>
          <c:dPt>
            <c:idx val="3"/>
            <c:invertIfNegative val="0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EBEB-41A1-A19C-47F29CC5986A}"/>
              </c:ext>
            </c:extLst>
          </c:dPt>
          <c:dPt>
            <c:idx val="4"/>
            <c:invertIfNegative val="0"/>
            <c:bubble3D val="0"/>
            <c:spPr>
              <a:solidFill>
                <a:srgbClr val="A85E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EBEB-41A1-A19C-47F29CC5986A}"/>
              </c:ext>
            </c:extLst>
          </c:dPt>
          <c:dPt>
            <c:idx val="5"/>
            <c:invertIfNegative val="0"/>
            <c:bubble3D val="0"/>
            <c:spPr>
              <a:solidFill>
                <a:srgbClr val="8B735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EBEB-41A1-A19C-47F29CC5986A}"/>
              </c:ext>
            </c:extLst>
          </c:dPt>
          <c:dPt>
            <c:idx val="6"/>
            <c:invertIfNegative val="0"/>
            <c:bubble3D val="0"/>
            <c:spPr>
              <a:solidFill>
                <a:srgbClr val="C8B89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EBEB-41A1-A19C-47F29CC5986A}"/>
              </c:ext>
            </c:extLst>
          </c:dPt>
          <c:cat>
            <c:strRef>
              <c:f>Sheet1!$A$2:$A$8</c:f>
              <c:strCache>
                <c:ptCount val="7"/>
                <c:pt idx="0">
                  <c:v>Single/Never Married</c:v>
                </c:pt>
                <c:pt idx="1">
                  <c:v>Married</c:v>
                </c:pt>
                <c:pt idx="2">
                  <c:v>Engaged</c:v>
                </c:pt>
                <c:pt idx="3">
                  <c:v>Widowed</c:v>
                </c:pt>
                <c:pt idx="4">
                  <c:v>Separated</c:v>
                </c:pt>
                <c:pt idx="5">
                  <c:v>Living w/ Partner</c:v>
                </c:pt>
                <c:pt idx="6">
                  <c:v>Divorced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394106</c:v>
                </c:pt>
                <c:pt idx="1">
                  <c:v>141334</c:v>
                </c:pt>
                <c:pt idx="2">
                  <c:v>15136</c:v>
                </c:pt>
                <c:pt idx="3">
                  <c:v>8901</c:v>
                </c:pt>
                <c:pt idx="4">
                  <c:v>5545</c:v>
                </c:pt>
                <c:pt idx="5">
                  <c:v>8875</c:v>
                </c:pt>
                <c:pt idx="6">
                  <c:v>5439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BEB-41A1-A19C-47F29CC59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0D8C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NCCS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29DB-4DDD-9ED3-E67C3FA9A80C}"/>
              </c:ext>
            </c:extLst>
          </c:dPt>
          <c:dPt>
            <c:idx val="1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29DB-4DDD-9ED3-E67C3FA9A80C}"/>
              </c:ext>
            </c:extLst>
          </c:dPt>
          <c:dPt>
            <c:idx val="2"/>
            <c:bubble3D val="0"/>
            <c:spPr>
              <a:solidFill>
                <a:srgbClr val="E07B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29DB-4DDD-9ED3-E67C3FA9A80C}"/>
              </c:ext>
            </c:extLst>
          </c:dPt>
          <c:dPt>
            <c:idx val="3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29DB-4DDD-9ED3-E67C3FA9A80C}"/>
              </c:ext>
            </c:extLst>
          </c:dPt>
          <c:dPt>
            <c:idx val="4"/>
            <c:bubble3D val="0"/>
            <c:spPr>
              <a:solidFill>
                <a:srgbClr val="A85E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29DB-4DDD-9ED3-E67C3FA9A80C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DB-4DDD-9ED3-E67C3FA9A80C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9DB-4DDD-9ED3-E67C3FA9A80C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9DB-4DDD-9ED3-E67C3FA9A80C}"/>
                </c:ext>
              </c:extLst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9DB-4DDD-9ED3-E67C3FA9A80C}"/>
                </c:ext>
              </c:extLst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9DB-4DDD-9ED3-E67C3FA9A80C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A (A1–A3)</c:v>
                </c:pt>
                <c:pt idx="1">
                  <c:v>B (B1–B2)</c:v>
                </c:pt>
                <c:pt idx="2">
                  <c:v>C (C1–C2)</c:v>
                </c:pt>
                <c:pt idx="3">
                  <c:v>D (D1–D2)</c:v>
                </c:pt>
                <c:pt idx="4">
                  <c:v>E (E1–E2)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281720</c:v>
                </c:pt>
                <c:pt idx="1">
                  <c:v>85635</c:v>
                </c:pt>
                <c:pt idx="2">
                  <c:v>47634</c:v>
                </c:pt>
                <c:pt idx="3">
                  <c:v>124435</c:v>
                </c:pt>
                <c:pt idx="4">
                  <c:v>109432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9DB-4DDD-9ED3-E67C3FA9A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Patients</c:v>
                </c:pt>
              </c:strCache>
            </c:strRef>
          </c:tx>
          <c:spPr>
            <a:solidFill>
              <a:srgbClr val="E07B2A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BC5-4AAC-8A09-84AD30F6A285}"/>
              </c:ext>
            </c:extLst>
          </c:dPt>
          <c:dPt>
            <c:idx val="1"/>
            <c:invertIfNegative val="0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CBC5-4AAC-8A09-84AD30F6A285}"/>
              </c:ext>
            </c:extLst>
          </c:dPt>
          <c:dPt>
            <c:idx val="2"/>
            <c:invertIfNegative val="0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CBC5-4AAC-8A09-84AD30F6A285}"/>
              </c:ext>
            </c:extLst>
          </c:dPt>
          <c:dPt>
            <c:idx val="3"/>
            <c:invertIfNegative val="0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CBC5-4AAC-8A09-84AD30F6A285}"/>
              </c:ext>
            </c:extLst>
          </c:dPt>
          <c:dPt>
            <c:idx val="4"/>
            <c:invertIfNegative val="0"/>
            <c:bubble3D val="0"/>
            <c:spPr>
              <a:solidFill>
                <a:srgbClr val="A85E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CBC5-4AAC-8A09-84AD30F6A285}"/>
              </c:ext>
            </c:extLst>
          </c:dPt>
          <c:dPt>
            <c:idx val="5"/>
            <c:invertIfNegative val="0"/>
            <c:bubble3D val="0"/>
            <c:spPr>
              <a:solidFill>
                <a:srgbClr val="8B735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CBC5-4AAC-8A09-84AD30F6A285}"/>
              </c:ext>
            </c:extLst>
          </c:dPt>
          <c:dPt>
            <c:idx val="6"/>
            <c:invertIfNegative val="0"/>
            <c:bubble3D val="0"/>
            <c:spPr>
              <a:solidFill>
                <a:srgbClr val="3A8A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CBC5-4AAC-8A09-84AD30F6A285}"/>
              </c:ext>
            </c:extLst>
          </c:dPt>
          <c:dPt>
            <c:idx val="7"/>
            <c:invertIfNegative val="0"/>
            <c:bubble3D val="0"/>
            <c:spPr>
              <a:solidFill>
                <a:srgbClr val="C8B89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CBC5-4AAC-8A09-84AD30F6A285}"/>
              </c:ext>
            </c:extLst>
          </c:dPt>
          <c:dPt>
            <c:idx val="8"/>
            <c:invertIfNegative val="0"/>
            <c:bubble3D val="0"/>
            <c:spPr>
              <a:solidFill>
                <a:srgbClr val="8B6A44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1-CBC5-4AAC-8A09-84AD30F6A285}"/>
              </c:ext>
            </c:extLst>
          </c:dPt>
          <c:dPt>
            <c:idx val="9"/>
            <c:invertIfNegative val="0"/>
            <c:bubble3D val="0"/>
            <c:spPr>
              <a:solidFill>
                <a:srgbClr val="5A8A6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3-CBC5-4AAC-8A09-84AD30F6A285}"/>
              </c:ext>
            </c:extLst>
          </c:dPt>
          <c:dPt>
            <c:idx val="10"/>
            <c:invertIfNegative val="0"/>
            <c:bubble3D val="0"/>
            <c:spPr>
              <a:solidFill>
                <a:srgbClr val="7A9A7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5-CBC5-4AAC-8A09-84AD30F6A285}"/>
              </c:ext>
            </c:extLst>
          </c:dPt>
          <c:dPt>
            <c:idx val="11"/>
            <c:invertIfNegative val="0"/>
            <c:bubble3D val="0"/>
            <c:spPr>
              <a:solidFill>
                <a:srgbClr val="4A7A5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7-CBC5-4AAC-8A09-84AD30F6A285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Asthma</c:v>
                </c:pt>
                <c:pt idx="1">
                  <c:v>Diabetes</c:v>
                </c:pt>
                <c:pt idx="2">
                  <c:v>Arthritis</c:v>
                </c:pt>
                <c:pt idx="3">
                  <c:v>Flu/Influenza</c:v>
                </c:pt>
                <c:pt idx="4">
                  <c:v>Heart/Blood</c:v>
                </c:pt>
                <c:pt idx="5">
                  <c:v>Tuberculosis</c:v>
                </c:pt>
                <c:pt idx="6">
                  <c:v>Digestive</c:v>
                </c:pt>
                <c:pt idx="7">
                  <c:v>Cancer</c:v>
                </c:pt>
                <c:pt idx="8">
                  <c:v>Kidney</c:v>
                </c:pt>
                <c:pt idx="9">
                  <c:v>Stroke</c:v>
                </c:pt>
                <c:pt idx="10">
                  <c:v>Hepatitis</c:v>
                </c:pt>
                <c:pt idx="11">
                  <c:v>Epilepsy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22857</c:v>
                </c:pt>
                <c:pt idx="1">
                  <c:v>15946</c:v>
                </c:pt>
                <c:pt idx="2">
                  <c:v>4431</c:v>
                </c:pt>
                <c:pt idx="3">
                  <c:v>3874</c:v>
                </c:pt>
                <c:pt idx="4">
                  <c:v>2720</c:v>
                </c:pt>
                <c:pt idx="5">
                  <c:v>2335</c:v>
                </c:pt>
                <c:pt idx="6">
                  <c:v>4073</c:v>
                </c:pt>
                <c:pt idx="7">
                  <c:v>3078</c:v>
                </c:pt>
                <c:pt idx="8">
                  <c:v>1274</c:v>
                </c:pt>
                <c:pt idx="9">
                  <c:v>305</c:v>
                </c:pt>
                <c:pt idx="10">
                  <c:v>610</c:v>
                </c:pt>
                <c:pt idx="11">
                  <c:v>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CBC5-4AAC-8A09-84AD30F6A28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0D8C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Travel Freq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0E55-450D-BA82-7F23052508BD}"/>
              </c:ext>
            </c:extLst>
          </c:dPt>
          <c:dPt>
            <c:idx val="1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0E55-450D-BA82-7F23052508BD}"/>
              </c:ext>
            </c:extLst>
          </c:dPt>
          <c:dPt>
            <c:idx val="2"/>
            <c:bubble3D val="0"/>
            <c:spPr>
              <a:solidFill>
                <a:srgbClr val="E07B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0E55-450D-BA82-7F23052508BD}"/>
              </c:ext>
            </c:extLst>
          </c:dPt>
          <c:dPt>
            <c:idx val="3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0E55-450D-BA82-7F23052508BD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55-450D-BA82-7F23052508BD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E55-450D-BA82-7F23052508BD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E55-450D-BA82-7F23052508BD}"/>
                </c:ext>
              </c:extLst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E55-450D-BA82-7F23052508B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1–5 trips</c:v>
                </c:pt>
                <c:pt idx="1">
                  <c:v>6–12 trips</c:v>
                </c:pt>
                <c:pt idx="2">
                  <c:v>13–19 trips</c:v>
                </c:pt>
                <c:pt idx="3">
                  <c:v>20+ trips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45728</c:v>
                </c:pt>
                <c:pt idx="1">
                  <c:v>11090</c:v>
                </c:pt>
                <c:pt idx="2">
                  <c:v>5572</c:v>
                </c:pt>
                <c:pt idx="3">
                  <c:v>3237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E55-450D-BA82-7F23052508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Panelists</c:v>
                </c:pt>
              </c:strCache>
            </c:strRef>
          </c:tx>
          <c:spPr>
            <a:solidFill>
              <a:srgbClr val="E07B2A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5F1-4864-B432-0530650563B8}"/>
              </c:ext>
            </c:extLst>
          </c:dPt>
          <c:dPt>
            <c:idx val="1"/>
            <c:invertIfNegative val="0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C5F1-4864-B432-0530650563B8}"/>
              </c:ext>
            </c:extLst>
          </c:dPt>
          <c:dPt>
            <c:idx val="2"/>
            <c:invertIfNegative val="0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C5F1-4864-B432-0530650563B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C5F1-4864-B432-0530650563B8}"/>
              </c:ext>
            </c:extLst>
          </c:dPt>
          <c:dPt>
            <c:idx val="4"/>
            <c:invertIfNegative val="0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C5F1-4864-B432-0530650563B8}"/>
              </c:ext>
            </c:extLst>
          </c:dPt>
          <c:dPt>
            <c:idx val="5"/>
            <c:invertIfNegative val="0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C5F1-4864-B432-0530650563B8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C5F1-4864-B432-0530650563B8}"/>
              </c:ext>
            </c:extLst>
          </c:dPt>
          <c:dPt>
            <c:idx val="7"/>
            <c:invertIfNegative val="0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C5F1-4864-B432-0530650563B8}"/>
              </c:ext>
            </c:extLst>
          </c:dPt>
          <c:dPt>
            <c:idx val="8"/>
            <c:invertIfNegative val="0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1-C5F1-4864-B432-0530650563B8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C5F1-4864-B432-0530650563B8}"/>
              </c:ext>
            </c:extLst>
          </c:dPt>
          <c:dPt>
            <c:idx val="10"/>
            <c:invertIfNegative val="0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5-C5F1-4864-B432-0530650563B8}"/>
              </c:ext>
            </c:extLst>
          </c:dPt>
          <c:dPt>
            <c:idx val="11"/>
            <c:invertIfNegative val="0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7-C5F1-4864-B432-0530650563B8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Uttar Pradesh</c:v>
                </c:pt>
                <c:pt idx="1">
                  <c:v>Maharashtra</c:v>
                </c:pt>
                <c:pt idx="2">
                  <c:v>West Bengal</c:v>
                </c:pt>
                <c:pt idx="3">
                  <c:v>Delhi</c:v>
                </c:pt>
                <c:pt idx="4">
                  <c:v>Andhra Pradesh</c:v>
                </c:pt>
                <c:pt idx="5">
                  <c:v>Rajasthan</c:v>
                </c:pt>
                <c:pt idx="6">
                  <c:v>Bihar</c:v>
                </c:pt>
                <c:pt idx="7">
                  <c:v>Karnataka</c:v>
                </c:pt>
                <c:pt idx="8">
                  <c:v>Madhya Pradesh</c:v>
                </c:pt>
                <c:pt idx="9">
                  <c:v>Tamil Nadu</c:v>
                </c:pt>
                <c:pt idx="10">
                  <c:v>Telangana</c:v>
                </c:pt>
                <c:pt idx="11">
                  <c:v>Gujarat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83054</c:v>
                </c:pt>
                <c:pt idx="1">
                  <c:v>68779</c:v>
                </c:pt>
                <c:pt idx="2">
                  <c:v>58397</c:v>
                </c:pt>
                <c:pt idx="3">
                  <c:v>47366</c:v>
                </c:pt>
                <c:pt idx="4">
                  <c:v>40878</c:v>
                </c:pt>
                <c:pt idx="5">
                  <c:v>38283</c:v>
                </c:pt>
                <c:pt idx="6">
                  <c:v>30496</c:v>
                </c:pt>
                <c:pt idx="7">
                  <c:v>29199</c:v>
                </c:pt>
                <c:pt idx="8">
                  <c:v>29199</c:v>
                </c:pt>
                <c:pt idx="9">
                  <c:v>27252</c:v>
                </c:pt>
                <c:pt idx="10">
                  <c:v>27252</c:v>
                </c:pt>
                <c:pt idx="11">
                  <c:v>26603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C5F1-4864-B432-0530650563B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0D8C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2C6A72-0D41-4D7C-B6C0-5C42D9DD805B}" type="datetimeFigureOut">
              <a:t>4/30/2026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86206-1DF6-4A62-80A5-583191ED00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441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5C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92240" y="-822960"/>
            <a:ext cx="2560320" cy="2560320"/>
          </a:xfrm>
          <a:prstGeom prst="ellipse">
            <a:avLst/>
          </a:prstGeom>
          <a:solidFill>
            <a:srgbClr val="2C7A3E"/>
          </a:solidFill>
          <a:ln w="12700">
            <a:solidFill>
              <a:srgbClr val="2C7A3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498080" y="1554480"/>
            <a:ext cx="1645920" cy="1645920"/>
          </a:xfrm>
          <a:prstGeom prst="ellipse">
            <a:avLst/>
          </a:prstGeom>
          <a:solidFill>
            <a:srgbClr val="174D24"/>
          </a:solidFill>
          <a:ln w="12700">
            <a:solidFill>
              <a:srgbClr val="174D2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0" y="3017520"/>
            <a:ext cx="2194560" cy="2194560"/>
          </a:xfrm>
          <a:prstGeom prst="ellipse">
            <a:avLst/>
          </a:prstGeom>
          <a:solidFill>
            <a:srgbClr val="2C7A3E"/>
          </a:solidFill>
          <a:ln w="12700">
            <a:solidFill>
              <a:srgbClr val="2C7A3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256032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>
                <a:solidFill>
                  <a:srgbClr val="A8C8A8"/>
                </a:solidFill>
                <a:latin typeface="Calibri"/>
                <a:ea typeface="Calibri"/>
                <a:cs typeface="Calibri"/>
              </a:rPr>
              <a:t>MARKET RESEARCH  |  INDIA B2C PANEL  |  2026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64008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B2C Panel</a:t>
            </a:r>
            <a:endParaRPr lang="en-US" sz="5200" dirty="0"/>
          </a:p>
        </p:txBody>
      </p:sp>
      <p:sp>
        <p:nvSpPr>
          <p:cNvPr id="7" name="Text 5"/>
          <p:cNvSpPr/>
          <p:nvPr/>
        </p:nvSpPr>
        <p:spPr>
          <a:xfrm>
            <a:off x="457200" y="169164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Data &amp; Coverage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57200" y="2377440"/>
            <a:ext cx="1783080" cy="914400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2423160"/>
            <a:ext cx="1783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6,48,856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57200" y="2907792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B2C Panelists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423160" y="2377440"/>
            <a:ext cx="1783080" cy="914400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423160" y="2423160"/>
            <a:ext cx="1783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2423160" y="2907792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Specialty Segments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389120" y="2377440"/>
            <a:ext cx="1783080" cy="914400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9120" y="2423160"/>
            <a:ext cx="1783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4389120" y="2907792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Bands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57200" y="429768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A8C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Gender  •  Age  •  HHI  •  Education  •  Employment  •  Consumer Specialty  •  Medical  •  Cities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00800" y="480060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>
                <a:solidFill>
                  <a:srgbClr val="A8C8A8"/>
                </a:solidFill>
                <a:latin typeface="Calibri"/>
                <a:ea typeface="Calibri"/>
                <a:cs typeface="Calibri"/>
              </a:rPr>
              <a:t>CONFIDENTIAL  |  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75488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INDIA B2C PANEL — AT A GLANCE  |  2026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182880" y="594360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82880" y="594360"/>
            <a:ext cx="64008" cy="1097280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704088"/>
            <a:ext cx="2651760" cy="570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6,48,856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320040" y="1197864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B2C Panelists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20040" y="145023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verified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154680" y="594360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154680" y="594360"/>
            <a:ext cx="64008" cy="1097280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91840" y="704088"/>
            <a:ext cx="2651760" cy="570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3291840" y="1197864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Bands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291840" y="145023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13-17 through 65+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126480" y="594360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126480" y="594360"/>
            <a:ext cx="64008" cy="1097280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263640" y="704088"/>
            <a:ext cx="2651760" cy="570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6263640" y="1197864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HHI Bands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263640" y="145023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INR brackets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182880" y="1828800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182880" y="1828800"/>
            <a:ext cx="64008" cy="1097280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20040" y="1938528"/>
            <a:ext cx="2651760" cy="570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320040" y="2432304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Specialty Segs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20040" y="268467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Consumer profiling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154680" y="1828800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3154680" y="1828800"/>
            <a:ext cx="64008" cy="1097280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291840" y="1938528"/>
            <a:ext cx="2651760" cy="570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3291840" y="2432304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 Lvls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3291840" y="268467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Middle school to PhD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6126480" y="1828800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126480" y="1828800"/>
            <a:ext cx="64008" cy="1097280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263640" y="1938528"/>
            <a:ext cx="2651760" cy="570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3200" dirty="0"/>
          </a:p>
        </p:txBody>
      </p:sp>
      <p:sp>
        <p:nvSpPr>
          <p:cNvPr id="32" name="Text 30"/>
          <p:cNvSpPr/>
          <p:nvPr/>
        </p:nvSpPr>
        <p:spPr>
          <a:xfrm>
            <a:off x="6263640" y="2432304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Employment Cats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6263640" y="268467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Full-time to Retired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0" y="2880360"/>
            <a:ext cx="9144000" cy="411480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82880" y="28803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Double Opt-In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947672" y="28803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Digital Fingerprinting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3712464" y="28803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Red Herring Qs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5477256" y="28803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De-duplication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7242048" y="28803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48–72 Hr TAT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182880" y="3353519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Gender Split</a:t>
            </a:r>
            <a:endParaRPr lang="en-US" sz="1300" dirty="0"/>
          </a:p>
        </p:txBody>
      </p:sp>
      <p:graphicFrame>
        <p:nvGraphicFramePr>
          <p:cNvPr id="41" name="Chart 0"/>
          <p:cNvGraphicFramePr/>
          <p:nvPr>
            <p:extLst>
              <p:ext uri="{D42A27DB-BD31-4B8C-83A1-F6EECF244321}">
                <p14:modId xmlns:p14="http://schemas.microsoft.com/office/powerpoint/2010/main" val="2354075890"/>
              </p:ext>
            </p:extLst>
          </p:nvPr>
        </p:nvGraphicFramePr>
        <p:xfrm>
          <a:off x="69874" y="3573924"/>
          <a:ext cx="2743200" cy="128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2" name="Text 39"/>
          <p:cNvSpPr/>
          <p:nvPr/>
        </p:nvSpPr>
        <p:spPr>
          <a:xfrm>
            <a:off x="3065828" y="3353519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Distribution</a:t>
            </a:r>
            <a:endParaRPr lang="en-US" sz="1300" dirty="0"/>
          </a:p>
        </p:txBody>
      </p:sp>
      <p:graphicFrame>
        <p:nvGraphicFramePr>
          <p:cNvPr id="43" name="Chart 1"/>
          <p:cNvGraphicFramePr/>
          <p:nvPr>
            <p:extLst>
              <p:ext uri="{D42A27DB-BD31-4B8C-83A1-F6EECF244321}">
                <p14:modId xmlns:p14="http://schemas.microsoft.com/office/powerpoint/2010/main" val="643403794"/>
              </p:ext>
            </p:extLst>
          </p:nvPr>
        </p:nvGraphicFramePr>
        <p:xfrm>
          <a:off x="3017520" y="3563141"/>
          <a:ext cx="3200400" cy="128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Text 40"/>
          <p:cNvSpPr/>
          <p:nvPr/>
        </p:nvSpPr>
        <p:spPr>
          <a:xfrm>
            <a:off x="6411583" y="3353519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Employment</a:t>
            </a:r>
            <a:endParaRPr lang="en-US" sz="1300" dirty="0"/>
          </a:p>
        </p:txBody>
      </p:sp>
      <p:graphicFrame>
        <p:nvGraphicFramePr>
          <p:cNvPr id="45" name="Chart 2"/>
          <p:cNvGraphicFramePr/>
          <p:nvPr>
            <p:extLst>
              <p:ext uri="{D42A27DB-BD31-4B8C-83A1-F6EECF244321}">
                <p14:modId xmlns:p14="http://schemas.microsoft.com/office/powerpoint/2010/main" val="4160436900"/>
              </p:ext>
            </p:extLst>
          </p:nvPr>
        </p:nvGraphicFramePr>
        <p:xfrm>
          <a:off x="6115266" y="3573924"/>
          <a:ext cx="3012775" cy="1344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6" name="Shape 41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47" name="Text 42"/>
          <p:cNvSpPr/>
          <p:nvPr/>
        </p:nvSpPr>
        <p:spPr>
          <a:xfrm>
            <a:off x="274320" y="4818888"/>
            <a:ext cx="859536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INDIA B2C TOTAL: 6,48,856 Panelists  |  Verified Consumers  |  Double Opt-In  |  2026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75488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GENDER &amp; AGE DISTRIBUTION — INDIA B2C  | 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82880" y="594360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Gender Breakdown</a:t>
            </a:r>
            <a:endParaRPr lang="en-US" sz="14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182880" y="896112"/>
          <a:ext cx="4114800" cy="1188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3"/>
          <p:cNvSpPr/>
          <p:nvPr/>
        </p:nvSpPr>
        <p:spPr>
          <a:xfrm>
            <a:off x="182880" y="2240280"/>
            <a:ext cx="1828800" cy="1005840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20040" y="233172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D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Female Panelists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320040" y="2532888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1,09,715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320040" y="2926080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16.9% of panel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148840" y="2240280"/>
            <a:ext cx="1828800" cy="1005840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286000" y="233172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D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Male Panelists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2286000" y="2532888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4,68,825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2286000" y="2926080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82.2% of panel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114800" y="2240280"/>
            <a:ext cx="1828800" cy="1005840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251960" y="233172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D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/ NB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4251960" y="2532888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796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4251960" y="2926080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0.1% of panel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6126480" y="594360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Distribution</a:t>
            </a:r>
            <a:endParaRPr lang="en-US" sz="1400" dirty="0"/>
          </a:p>
        </p:txBody>
      </p:sp>
      <p:graphicFrame>
        <p:nvGraphicFramePr>
          <p:cNvPr id="19" name="Chart 1"/>
          <p:cNvGraphicFramePr/>
          <p:nvPr/>
        </p:nvGraphicFramePr>
        <p:xfrm>
          <a:off x="6035040" y="896112"/>
          <a:ext cx="2926080" cy="237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Shape 16"/>
          <p:cNvSpPr/>
          <p:nvPr/>
        </p:nvSpPr>
        <p:spPr>
          <a:xfrm>
            <a:off x="182880" y="3401568"/>
            <a:ext cx="530352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182880" y="3438144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13–17</a:t>
            </a:r>
            <a:endParaRPr lang="en-US" sz="800" dirty="0"/>
          </a:p>
        </p:txBody>
      </p:sp>
      <p:sp>
        <p:nvSpPr>
          <p:cNvPr id="22" name="Text 18"/>
          <p:cNvSpPr/>
          <p:nvPr/>
        </p:nvSpPr>
        <p:spPr>
          <a:xfrm>
            <a:off x="182880" y="3666744"/>
            <a:ext cx="5303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27,912</a:t>
            </a:r>
            <a:endParaRPr lang="en-US" sz="900" dirty="0"/>
          </a:p>
        </p:txBody>
      </p:sp>
      <p:sp>
        <p:nvSpPr>
          <p:cNvPr id="23" name="Shape 19"/>
          <p:cNvSpPr/>
          <p:nvPr/>
        </p:nvSpPr>
        <p:spPr>
          <a:xfrm>
            <a:off x="740664" y="3401568"/>
            <a:ext cx="530352" cy="713232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740664" y="3438144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18–24</a:t>
            </a:r>
            <a:endParaRPr lang="en-US" sz="800" dirty="0"/>
          </a:p>
        </p:txBody>
      </p:sp>
      <p:sp>
        <p:nvSpPr>
          <p:cNvPr id="25" name="Text 21"/>
          <p:cNvSpPr/>
          <p:nvPr/>
        </p:nvSpPr>
        <p:spPr>
          <a:xfrm>
            <a:off x="740664" y="3666744"/>
            <a:ext cx="5303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2,85,212</a:t>
            </a:r>
            <a:endParaRPr lang="en-US" sz="900" dirty="0"/>
          </a:p>
        </p:txBody>
      </p:sp>
      <p:sp>
        <p:nvSpPr>
          <p:cNvPr id="26" name="Shape 22"/>
          <p:cNvSpPr/>
          <p:nvPr/>
        </p:nvSpPr>
        <p:spPr>
          <a:xfrm>
            <a:off x="1298448" y="3401568"/>
            <a:ext cx="530352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1298448" y="3438144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25–34</a:t>
            </a:r>
            <a:endParaRPr lang="en-US" sz="800" dirty="0"/>
          </a:p>
        </p:txBody>
      </p:sp>
      <p:sp>
        <p:nvSpPr>
          <p:cNvPr id="28" name="Text 24"/>
          <p:cNvSpPr/>
          <p:nvPr/>
        </p:nvSpPr>
        <p:spPr>
          <a:xfrm>
            <a:off x="1298448" y="3666744"/>
            <a:ext cx="5303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1,73,519</a:t>
            </a:r>
            <a:endParaRPr lang="en-US" sz="900" dirty="0"/>
          </a:p>
        </p:txBody>
      </p:sp>
      <p:sp>
        <p:nvSpPr>
          <p:cNvPr id="29" name="Shape 25"/>
          <p:cNvSpPr/>
          <p:nvPr/>
        </p:nvSpPr>
        <p:spPr>
          <a:xfrm>
            <a:off x="1856232" y="3401568"/>
            <a:ext cx="530352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1856232" y="3438144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35–44</a:t>
            </a:r>
            <a:endParaRPr lang="en-US" sz="800" dirty="0"/>
          </a:p>
        </p:txBody>
      </p:sp>
      <p:sp>
        <p:nvSpPr>
          <p:cNvPr id="31" name="Text 27"/>
          <p:cNvSpPr/>
          <p:nvPr/>
        </p:nvSpPr>
        <p:spPr>
          <a:xfrm>
            <a:off x="1856232" y="3666744"/>
            <a:ext cx="5303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62,433</a:t>
            </a:r>
            <a:endParaRPr lang="en-US" sz="900" dirty="0"/>
          </a:p>
        </p:txBody>
      </p:sp>
      <p:sp>
        <p:nvSpPr>
          <p:cNvPr id="32" name="Shape 28"/>
          <p:cNvSpPr/>
          <p:nvPr/>
        </p:nvSpPr>
        <p:spPr>
          <a:xfrm>
            <a:off x="2414016" y="3401568"/>
            <a:ext cx="530352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2414016" y="3438144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45–54</a:t>
            </a:r>
            <a:endParaRPr lang="en-US" sz="800" dirty="0"/>
          </a:p>
        </p:txBody>
      </p:sp>
      <p:sp>
        <p:nvSpPr>
          <p:cNvPr id="34" name="Text 30"/>
          <p:cNvSpPr/>
          <p:nvPr/>
        </p:nvSpPr>
        <p:spPr>
          <a:xfrm>
            <a:off x="2414016" y="3666744"/>
            <a:ext cx="5303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21,929</a:t>
            </a:r>
            <a:endParaRPr lang="en-US" sz="900" dirty="0"/>
          </a:p>
        </p:txBody>
      </p:sp>
      <p:sp>
        <p:nvSpPr>
          <p:cNvPr id="35" name="Shape 31"/>
          <p:cNvSpPr/>
          <p:nvPr/>
        </p:nvSpPr>
        <p:spPr>
          <a:xfrm>
            <a:off x="2971800" y="3401568"/>
            <a:ext cx="530352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2971800" y="3438144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55–64</a:t>
            </a:r>
            <a:endParaRPr lang="en-US" sz="800" dirty="0"/>
          </a:p>
        </p:txBody>
      </p:sp>
      <p:sp>
        <p:nvSpPr>
          <p:cNvPr id="37" name="Text 33"/>
          <p:cNvSpPr/>
          <p:nvPr/>
        </p:nvSpPr>
        <p:spPr>
          <a:xfrm>
            <a:off x="2971800" y="3666744"/>
            <a:ext cx="5303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5,827</a:t>
            </a:r>
            <a:endParaRPr lang="en-US" sz="900" dirty="0"/>
          </a:p>
        </p:txBody>
      </p:sp>
      <p:sp>
        <p:nvSpPr>
          <p:cNvPr id="38" name="Shape 34"/>
          <p:cNvSpPr/>
          <p:nvPr/>
        </p:nvSpPr>
        <p:spPr>
          <a:xfrm>
            <a:off x="3529584" y="3401568"/>
            <a:ext cx="530352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39" name="Text 35"/>
          <p:cNvSpPr/>
          <p:nvPr/>
        </p:nvSpPr>
        <p:spPr>
          <a:xfrm>
            <a:off x="3529584" y="3438144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65+</a:t>
            </a:r>
            <a:endParaRPr lang="en-US" sz="800" dirty="0"/>
          </a:p>
        </p:txBody>
      </p:sp>
      <p:sp>
        <p:nvSpPr>
          <p:cNvPr id="40" name="Text 36"/>
          <p:cNvSpPr/>
          <p:nvPr/>
        </p:nvSpPr>
        <p:spPr>
          <a:xfrm>
            <a:off x="3529584" y="3666744"/>
            <a:ext cx="5303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2,504</a:t>
            </a:r>
            <a:endParaRPr lang="en-US" sz="900" dirty="0"/>
          </a:p>
        </p:txBody>
      </p:sp>
      <p:sp>
        <p:nvSpPr>
          <p:cNvPr id="41" name="Text 37"/>
          <p:cNvSpPr/>
          <p:nvPr/>
        </p:nvSpPr>
        <p:spPr>
          <a:xfrm>
            <a:off x="182880" y="4224528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18–24 is the dominant age group at 43.9% — India's youth-heavy demographic</a:t>
            </a:r>
            <a:endParaRPr lang="en-US" sz="1000" dirty="0"/>
          </a:p>
        </p:txBody>
      </p:sp>
      <p:sp>
        <p:nvSpPr>
          <p:cNvPr id="42" name="Text 38"/>
          <p:cNvSpPr/>
          <p:nvPr/>
        </p:nvSpPr>
        <p:spPr>
          <a:xfrm>
            <a:off x="6858000" y="4846320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>
                <a:solidFill>
                  <a:srgbClr val="6B6B5A"/>
                </a:solidFill>
                <a:latin typeface="Calibri"/>
                <a:ea typeface="Calibri"/>
                <a:cs typeface="Calibri"/>
              </a:rPr>
              <a:t>CONFIDENTIAL  |  2026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75488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HOUSEHOLD INCOME DISTRIBUTION — INDIA B2C  |  2026</a:t>
            </a:r>
            <a:endParaRPr lang="en-US" sz="11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182880" y="594360"/>
          <a:ext cx="6217920" cy="352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6583680" y="594360"/>
            <a:ext cx="2377440" cy="1005840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720840" y="685800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D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Largest Segment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6720840" y="886968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&lt;₹50,000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6720840" y="128016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27.5% of panel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6583680" y="1719072"/>
            <a:ext cx="2377440" cy="1005840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720840" y="1810512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D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Middle Income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6720840" y="201168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₹1L–₹10L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720840" y="2404872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30.0% of panel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583680" y="2843784"/>
            <a:ext cx="2377440" cy="1005840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720840" y="2935224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D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Income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6720840" y="3136392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₹10L+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6720840" y="3529584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11.7% of panel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74320" y="4818888"/>
            <a:ext cx="859536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INDIA B2C: 6,48,856 Panelists  |  Income profiled in INR brackets  |  2026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75488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EDUCATION PROFILE — INDIA B2C  |  2026</a:t>
            </a:r>
            <a:endParaRPr lang="en-US" sz="11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182880" y="594360"/>
          <a:ext cx="621792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6583680" y="594360"/>
            <a:ext cx="2377440" cy="1005840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720840" y="685800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D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Graduate+ Panelists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6720840" y="886968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2,40,610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6720840" y="128016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37.1% of panel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6583680" y="1719072"/>
            <a:ext cx="2377440" cy="1005840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720840" y="1810512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D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Post-Graduate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6720840" y="201168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76,270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720840" y="2404872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11.8% of panel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583680" y="2843784"/>
            <a:ext cx="2377440" cy="1005840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720840" y="2935224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D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Level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6720840" y="3136392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87,438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6720840" y="3529584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13.5% of panel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6858000" y="4846320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>
                <a:solidFill>
                  <a:srgbClr val="6B6B5A"/>
                </a:solidFill>
                <a:latin typeface="Calibri"/>
                <a:ea typeface="Calibri"/>
                <a:cs typeface="Calibri"/>
              </a:rPr>
              <a:t>CONFIDENTIAL  |  2026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75488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EMPLOYMENT STATUS — INDIA B2C  |  2026</a:t>
            </a:r>
            <a:endParaRPr lang="en-US" sz="11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182880" y="594360"/>
          <a:ext cx="475488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5120640" y="594360"/>
            <a:ext cx="384048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120640" y="594360"/>
            <a:ext cx="54864" cy="603504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257800" y="649224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Full-time Employed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5257800" y="886968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1,98,711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858000" y="704088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30.6%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120640" y="1289304"/>
            <a:ext cx="384048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120640" y="1289304"/>
            <a:ext cx="54864" cy="603504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257800" y="1344168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5257800" y="1581912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1,74,090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858000" y="1399032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26.8%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120640" y="1984248"/>
            <a:ext cx="384048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120640" y="1984248"/>
            <a:ext cx="54864" cy="603504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257800" y="203911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Part-time Employed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5257800" y="2276856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69,700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6858000" y="209397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10.7%</a:t>
            </a:r>
            <a:endParaRPr lang="en-US" sz="2200" dirty="0"/>
          </a:p>
        </p:txBody>
      </p:sp>
      <p:sp>
        <p:nvSpPr>
          <p:cNvPr id="20" name="Shape 17"/>
          <p:cNvSpPr/>
          <p:nvPr/>
        </p:nvSpPr>
        <p:spPr>
          <a:xfrm>
            <a:off x="5120640" y="2679192"/>
            <a:ext cx="384048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120640" y="2679192"/>
            <a:ext cx="54864" cy="603504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257800" y="2734056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Self-Employed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5257800" y="297180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58,145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6858000" y="278892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9.0%</a:t>
            </a:r>
            <a:endParaRPr lang="en-US" sz="2200" dirty="0"/>
          </a:p>
        </p:txBody>
      </p:sp>
      <p:sp>
        <p:nvSpPr>
          <p:cNvPr id="25" name="Shape 22"/>
          <p:cNvSpPr/>
          <p:nvPr/>
        </p:nvSpPr>
        <p:spPr>
          <a:xfrm>
            <a:off x="5120640" y="3374136"/>
            <a:ext cx="384048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5120640" y="3374136"/>
            <a:ext cx="54864" cy="603504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257800" y="342900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Searching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5257800" y="3666744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38,405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6858000" y="3483864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5.9%</a:t>
            </a:r>
            <a:endParaRPr lang="en-US" sz="2200" dirty="0"/>
          </a:p>
        </p:txBody>
      </p:sp>
      <p:sp>
        <p:nvSpPr>
          <p:cNvPr id="30" name="Shape 27"/>
          <p:cNvSpPr/>
          <p:nvPr/>
        </p:nvSpPr>
        <p:spPr>
          <a:xfrm>
            <a:off x="5120640" y="4069080"/>
            <a:ext cx="384048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120640" y="4069080"/>
            <a:ext cx="54864" cy="603504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5257800" y="4123944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Housewife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5257800" y="4361688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30,737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6858000" y="4178808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4.7%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C5C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92240" y="-822960"/>
            <a:ext cx="2560320" cy="2560320"/>
          </a:xfrm>
          <a:prstGeom prst="ellipse">
            <a:avLst/>
          </a:prstGeom>
          <a:solidFill>
            <a:srgbClr val="2C7A3E"/>
          </a:solidFill>
          <a:ln w="12700">
            <a:solidFill>
              <a:srgbClr val="2C7A3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498080" y="1554480"/>
            <a:ext cx="1645920" cy="1645920"/>
          </a:xfrm>
          <a:prstGeom prst="ellipse">
            <a:avLst/>
          </a:prstGeom>
          <a:solidFill>
            <a:srgbClr val="174D24"/>
          </a:solidFill>
          <a:ln w="12700">
            <a:solidFill>
              <a:srgbClr val="174D2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0" y="3017520"/>
            <a:ext cx="2194560" cy="2194560"/>
          </a:xfrm>
          <a:prstGeom prst="ellipse">
            <a:avLst/>
          </a:prstGeom>
          <a:solidFill>
            <a:srgbClr val="2C7A3E"/>
          </a:solidFill>
          <a:ln w="12700">
            <a:solidFill>
              <a:srgbClr val="2C7A3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0"/>
            <a:ext cx="9144000" cy="475488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0"/>
            <a:ext cx="8595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CONSUMER SPECIALTY — INDIA B2C SPOTLIGHT  |  2026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74320" y="640080"/>
            <a:ext cx="1600200" cy="3474720"/>
          </a:xfrm>
          <a:prstGeom prst="rect">
            <a:avLst/>
          </a:prstGeom>
          <a:solidFill>
            <a:srgbClr val="174D24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4320" y="77724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Owners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" y="1298448"/>
            <a:ext cx="868680" cy="36576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138988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24.8%</a:t>
            </a:r>
            <a:endParaRPr lang="en-US" sz="3400" dirty="0"/>
          </a:p>
        </p:txBody>
      </p:sp>
      <p:sp>
        <p:nvSpPr>
          <p:cNvPr id="11" name="Text 9"/>
          <p:cNvSpPr/>
          <p:nvPr/>
        </p:nvSpPr>
        <p:spPr>
          <a:xfrm>
            <a:off x="274320" y="2121408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8C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panel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74320" y="2487168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1,60,873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74320" y="283464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8C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panelists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1993392" y="640080"/>
            <a:ext cx="1600200" cy="3474720"/>
          </a:xfrm>
          <a:prstGeom prst="rect">
            <a:avLst/>
          </a:prstGeom>
          <a:solidFill>
            <a:srgbClr val="174D24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993392" y="77724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359152" y="1298448"/>
            <a:ext cx="868680" cy="36576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993392" y="138988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23.4%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1993392" y="2121408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8C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panel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993392" y="2487168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1,52,002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993392" y="283464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8C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panelists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712464" y="640080"/>
            <a:ext cx="1600200" cy="3474720"/>
          </a:xfrm>
          <a:prstGeom prst="rect">
            <a:avLst/>
          </a:prstGeom>
          <a:solidFill>
            <a:srgbClr val="174D24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712464" y="77724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 Owners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078224" y="1298448"/>
            <a:ext cx="868680" cy="36576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12464" y="138988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21.2%</a:t>
            </a:r>
            <a:endParaRPr lang="en-US" sz="3400" dirty="0"/>
          </a:p>
        </p:txBody>
      </p:sp>
      <p:sp>
        <p:nvSpPr>
          <p:cNvPr id="25" name="Text 23"/>
          <p:cNvSpPr/>
          <p:nvPr/>
        </p:nvSpPr>
        <p:spPr>
          <a:xfrm>
            <a:off x="3712464" y="2121408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8C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panel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3712464" y="2487168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1,37,816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3712464" y="283464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8C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panelists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5431536" y="640080"/>
            <a:ext cx="1600200" cy="3474720"/>
          </a:xfrm>
          <a:prstGeom prst="rect">
            <a:avLst/>
          </a:prstGeom>
          <a:solidFill>
            <a:srgbClr val="174D24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431536" y="77724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5797296" y="1298448"/>
            <a:ext cx="868680" cy="36576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431536" y="138988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12.2%</a:t>
            </a:r>
            <a:endParaRPr lang="en-US" sz="3400" dirty="0"/>
          </a:p>
        </p:txBody>
      </p:sp>
      <p:sp>
        <p:nvSpPr>
          <p:cNvPr id="32" name="Text 30"/>
          <p:cNvSpPr/>
          <p:nvPr/>
        </p:nvSpPr>
        <p:spPr>
          <a:xfrm>
            <a:off x="5431536" y="2121408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8C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panel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5431536" y="2487168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79,172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5431536" y="283464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8C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panelists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7150608" y="640080"/>
            <a:ext cx="1600200" cy="3474720"/>
          </a:xfrm>
          <a:prstGeom prst="rect">
            <a:avLst/>
          </a:prstGeom>
          <a:solidFill>
            <a:srgbClr val="174D24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150608" y="77724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Parents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7516368" y="1298448"/>
            <a:ext cx="868680" cy="36576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150608" y="138988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7.6%</a:t>
            </a:r>
            <a:endParaRPr lang="en-US" sz="3400" dirty="0"/>
          </a:p>
        </p:txBody>
      </p:sp>
      <p:sp>
        <p:nvSpPr>
          <p:cNvPr id="39" name="Text 37"/>
          <p:cNvSpPr/>
          <p:nvPr/>
        </p:nvSpPr>
        <p:spPr>
          <a:xfrm>
            <a:off x="7150608" y="2121408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8C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panel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7150608" y="2487168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49,562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7150608" y="283464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8C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panelists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457200" y="425196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A8C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Specialty segments available for targeted recruitment across India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6858000" y="4846320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>
                <a:solidFill>
                  <a:srgbClr val="A8C8A8"/>
                </a:solidFill>
                <a:latin typeface="Calibri"/>
                <a:ea typeface="Calibri"/>
                <a:cs typeface="Calibri"/>
              </a:rPr>
              <a:t>CONFIDENTIAL  |  2026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75488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INVESTMENT PRODUCTS &amp; CAR OWNERS — INDIA B2C  | 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82880" y="594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Products (% of total panel)</a:t>
            </a:r>
            <a:endParaRPr lang="en-US" sz="13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182880" y="896112"/>
          <a:ext cx="45720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/>
          <p:cNvSpPr/>
          <p:nvPr/>
        </p:nvSpPr>
        <p:spPr>
          <a:xfrm>
            <a:off x="4937760" y="59436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 Owners by Fleet Size</a:t>
            </a:r>
            <a:endParaRPr lang="en-US" sz="1300" dirty="0"/>
          </a:p>
        </p:txBody>
      </p:sp>
      <p:graphicFrame>
        <p:nvGraphicFramePr>
          <p:cNvPr id="7" name="Chart 1"/>
          <p:cNvGraphicFramePr/>
          <p:nvPr/>
        </p:nvGraphicFramePr>
        <p:xfrm>
          <a:off x="4937760" y="896112"/>
          <a:ext cx="402336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 4"/>
          <p:cNvSpPr/>
          <p:nvPr/>
        </p:nvSpPr>
        <p:spPr>
          <a:xfrm>
            <a:off x="182880" y="32918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Marital Status</a:t>
            </a:r>
            <a:endParaRPr lang="en-US" sz="1300" dirty="0"/>
          </a:p>
        </p:txBody>
      </p:sp>
      <p:graphicFrame>
        <p:nvGraphicFramePr>
          <p:cNvPr id="9" name="Chart 2"/>
          <p:cNvGraphicFramePr/>
          <p:nvPr/>
        </p:nvGraphicFramePr>
        <p:xfrm>
          <a:off x="182880" y="3584448"/>
          <a:ext cx="438912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 5"/>
          <p:cNvSpPr/>
          <p:nvPr/>
        </p:nvSpPr>
        <p:spPr>
          <a:xfrm>
            <a:off x="4937760" y="32918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NCCS Classification</a:t>
            </a:r>
            <a:endParaRPr lang="en-US" sz="1300" dirty="0"/>
          </a:p>
        </p:txBody>
      </p:sp>
      <p:graphicFrame>
        <p:nvGraphicFramePr>
          <p:cNvPr id="11" name="Chart 3"/>
          <p:cNvGraphicFramePr/>
          <p:nvPr/>
        </p:nvGraphicFramePr>
        <p:xfrm>
          <a:off x="4937760" y="3584448"/>
          <a:ext cx="402336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75488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MEDICAL CONDITIONS &amp; TRAVEL PROFILE — INDIA B2C  | 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82880" y="59436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Conditions</a:t>
            </a:r>
            <a:endParaRPr lang="en-US" sz="13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182880" y="896112"/>
          <a:ext cx="5029200" cy="30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/>
          <p:cNvSpPr/>
          <p:nvPr/>
        </p:nvSpPr>
        <p:spPr>
          <a:xfrm>
            <a:off x="5394960" y="59436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Travel Profile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394960" y="896112"/>
            <a:ext cx="1691640" cy="1005840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532120" y="98755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D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Domestic Travelers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532120" y="11887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2,33,097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532120" y="1581912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35.9% of panel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7223760" y="896112"/>
            <a:ext cx="1691640" cy="1005840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60920" y="98755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D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Intl Travelers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7360920" y="11887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58,782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360920" y="1581912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9.1% of panel</a:t>
            </a:r>
            <a:endParaRPr lang="en-US" sz="1000" dirty="0"/>
          </a:p>
        </p:txBody>
      </p:sp>
      <p:graphicFrame>
        <p:nvGraphicFramePr>
          <p:cNvPr id="15" name="Chart 1"/>
          <p:cNvGraphicFramePr/>
          <p:nvPr/>
        </p:nvGraphicFramePr>
        <p:xfrm>
          <a:off x="5394960" y="2011680"/>
          <a:ext cx="3474720" cy="192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 12"/>
          <p:cNvSpPr/>
          <p:nvPr/>
        </p:nvSpPr>
        <p:spPr>
          <a:xfrm>
            <a:off x="5394960" y="393192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Trips in last 12 months</a:t>
            </a:r>
            <a:endParaRPr lang="en-US" sz="1000" dirty="0"/>
          </a:p>
        </p:txBody>
      </p:sp>
      <p:sp>
        <p:nvSpPr>
          <p:cNvPr id="17" name="Text 13"/>
          <p:cNvSpPr/>
          <p:nvPr/>
        </p:nvSpPr>
        <p:spPr>
          <a:xfrm>
            <a:off x="182880" y="400507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panelists with at least one medical condition: 61,219 (9.4% of panel)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6858000" y="4846320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>
                <a:solidFill>
                  <a:srgbClr val="6B6B5A"/>
                </a:solidFill>
                <a:latin typeface="Calibri"/>
                <a:ea typeface="Calibri"/>
                <a:cs typeface="Calibri"/>
              </a:rPr>
              <a:t>CONFIDENTIAL  |  2026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75488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STATE &amp; CITY DISTRIBUTION — INDIA B2C  | 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82880" y="594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12 States by Panelists</a:t>
            </a:r>
            <a:endParaRPr lang="en-US" sz="13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182880" y="896112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/>
          <p:cNvSpPr/>
          <p:nvPr/>
        </p:nvSpPr>
        <p:spPr>
          <a:xfrm>
            <a:off x="5852160" y="5943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I Cities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852160" y="896112"/>
            <a:ext cx="31089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989320" y="98755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Delhi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269480" y="9875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40,235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8183880" y="98755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6.2%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5852160" y="1408176"/>
            <a:ext cx="3108960" cy="457200"/>
          </a:xfrm>
          <a:prstGeom prst="rect">
            <a:avLst/>
          </a:prstGeom>
          <a:solidFill>
            <a:srgbClr val="F5EFE6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989320" y="1499616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Mumbai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7269480" y="14996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28,289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8183880" y="1499616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4.4%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5852160" y="1920240"/>
            <a:ext cx="31089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989320" y="201168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Kolkata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7269480" y="2011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21,455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8183880" y="201168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3.3%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5852160" y="2432304"/>
            <a:ext cx="3108960" cy="457200"/>
          </a:xfrm>
          <a:prstGeom prst="rect">
            <a:avLst/>
          </a:prstGeom>
          <a:solidFill>
            <a:srgbClr val="F5EFE6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989320" y="2523744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Hyderabad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7269480" y="252374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13,179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8183880" y="252374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2.0%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5852160" y="2944368"/>
            <a:ext cx="31089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989320" y="303580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Chennai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7269480" y="30358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12,897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8183880" y="3035808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2.0%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5852160" y="3456432"/>
            <a:ext cx="3108960" cy="457200"/>
          </a:xfrm>
          <a:prstGeom prst="rect">
            <a:avLst/>
          </a:prstGeom>
          <a:solidFill>
            <a:srgbClr val="F5EFE6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5989320" y="354787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Bangalore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7269480" y="354787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8,454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8183880" y="354787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1.3%</a:t>
            </a: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5852160" y="3968496"/>
            <a:ext cx="31089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5989320" y="4059936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Pune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269480" y="405993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8,394</a:t>
            </a:r>
            <a:endParaRPr lang="en-US" sz="1000" dirty="0"/>
          </a:p>
        </p:txBody>
      </p:sp>
      <p:sp>
        <p:nvSpPr>
          <p:cNvPr id="34" name="Text 31"/>
          <p:cNvSpPr/>
          <p:nvPr/>
        </p:nvSpPr>
        <p:spPr>
          <a:xfrm>
            <a:off x="8183880" y="4059936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1.3%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5852160" y="4480560"/>
            <a:ext cx="3108960" cy="457200"/>
          </a:xfrm>
          <a:prstGeom prst="rect">
            <a:avLst/>
          </a:prstGeom>
          <a:solidFill>
            <a:srgbClr val="F5EFE6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5989320" y="45720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Ahmedabad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7269480" y="45720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4,695</a:t>
            </a:r>
            <a:endParaRPr lang="en-US" sz="1000" dirty="0"/>
          </a:p>
        </p:txBody>
      </p:sp>
      <p:sp>
        <p:nvSpPr>
          <p:cNvPr id="38" name="Text 35"/>
          <p:cNvSpPr/>
          <p:nvPr/>
        </p:nvSpPr>
        <p:spPr>
          <a:xfrm>
            <a:off x="8183880" y="457200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0.7%</a:t>
            </a:r>
            <a:endParaRPr lang="en-US" sz="1000" dirty="0"/>
          </a:p>
        </p:txBody>
      </p:sp>
      <p:sp>
        <p:nvSpPr>
          <p:cNvPr id="39" name="Shape 36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274320" y="4818888"/>
            <a:ext cx="859536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INDIA B2C: 6,48,856 Panelists across all States &amp; UTs  |  Tier I, II &amp; III city coverage  |  2026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C5C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75488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PROFILING CAPABILITIES &amp; QUALITY STANDARDS  |  2026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182880" y="640080"/>
            <a:ext cx="2834640" cy="1920240"/>
          </a:xfrm>
          <a:prstGeom prst="rect">
            <a:avLst/>
          </a:prstGeom>
          <a:solidFill>
            <a:srgbClr val="174D24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8686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Gender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20040" y="1353312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Male, Female,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Non-binary / Other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154680" y="640080"/>
            <a:ext cx="2834640" cy="1920240"/>
          </a:xfrm>
          <a:prstGeom prst="rect">
            <a:avLst/>
          </a:prstGeom>
          <a:solidFill>
            <a:srgbClr val="174D24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91840" y="8686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Bands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291840" y="1353312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brackets: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13-17 through 65+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126480" y="640080"/>
            <a:ext cx="2834640" cy="1920240"/>
          </a:xfrm>
          <a:prstGeom prst="rect">
            <a:avLst/>
          </a:prstGeom>
          <a:solidFill>
            <a:srgbClr val="174D24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8686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Household Income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263640" y="1353312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INR brackets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local currency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182880" y="2743200"/>
            <a:ext cx="2834640" cy="1920240"/>
          </a:xfrm>
          <a:prstGeom prst="rect">
            <a:avLst/>
          </a:prstGeom>
          <a:solidFill>
            <a:srgbClr val="174D24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0040" y="297180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20040" y="3456432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Middle School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through Doctoral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154680" y="2743200"/>
            <a:ext cx="2834640" cy="1920240"/>
          </a:xfrm>
          <a:prstGeom prst="rect">
            <a:avLst/>
          </a:prstGeom>
          <a:solidFill>
            <a:srgbClr val="174D24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0" y="297180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Specialty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291840" y="3456432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Parents, Patients,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Students, Car &amp; Home Owners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126480" y="2743200"/>
            <a:ext cx="2834640" cy="1920240"/>
          </a:xfrm>
          <a:prstGeom prst="rect">
            <a:avLst/>
          </a:prstGeom>
          <a:solidFill>
            <a:srgbClr val="174D24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263640" y="297180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Employment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263640" y="3456432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employment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categories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0" y="4544568"/>
            <a:ext cx="9144000" cy="598932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74320" y="4544568"/>
            <a:ext cx="1737360" cy="5989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Double Opt-In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2029968" y="4544568"/>
            <a:ext cx="1737360" cy="5989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Fingerprint Check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785616" y="4544568"/>
            <a:ext cx="1737360" cy="5989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Red Herring Qs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541264" y="4544568"/>
            <a:ext cx="1737360" cy="5989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De-duplication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296912" y="4544568"/>
            <a:ext cx="1737360" cy="5989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48–72 Hr TAT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C5C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92240" y="-822960"/>
            <a:ext cx="2560320" cy="2560320"/>
          </a:xfrm>
          <a:prstGeom prst="ellipse">
            <a:avLst/>
          </a:prstGeom>
          <a:solidFill>
            <a:srgbClr val="2C7A3E"/>
          </a:solidFill>
          <a:ln w="12700">
            <a:solidFill>
              <a:srgbClr val="2C7A3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498080" y="1554480"/>
            <a:ext cx="1645920" cy="1645920"/>
          </a:xfrm>
          <a:prstGeom prst="ellipse">
            <a:avLst/>
          </a:prstGeom>
          <a:solidFill>
            <a:srgbClr val="174D24"/>
          </a:solidFill>
          <a:ln w="12700">
            <a:solidFill>
              <a:srgbClr val="174D2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0" y="3017520"/>
            <a:ext cx="2194560" cy="2194560"/>
          </a:xfrm>
          <a:prstGeom prst="ellipse">
            <a:avLst/>
          </a:prstGeom>
          <a:solidFill>
            <a:srgbClr val="2C7A3E"/>
          </a:solidFill>
          <a:ln w="12700">
            <a:solidFill>
              <a:srgbClr val="2C7A3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097280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reach the right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457200" y="169164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consumers?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457200" y="2697480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6,48,856 panelists  •  5 specialty segments  •  7 age bands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HHI brackets  •  All Indian States &amp; UTs  •  Real 2025 data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3520440"/>
            <a:ext cx="2011680" cy="530352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3520440"/>
            <a:ext cx="2011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IN TOUCH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57200" y="4571569"/>
            <a:ext cx="6396486" cy="4393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>
                <a:solidFill>
                  <a:srgbClr val="A8C8A8"/>
                </a:solidFill>
                <a:latin typeface="Calibri"/>
                <a:ea typeface="Calibri"/>
                <a:cs typeface="Calibri"/>
              </a:rPr>
              <a:t>www.irbureau.com  |  sales@irbureau.com  |  2026</a:t>
            </a:r>
            <a:endParaRPr lang="en-US" sz="1600" dirty="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 B2C Panel Book 2025</dc:title>
  <dc:subject>PptxGenJS Presentation</dc:subject>
  <dc:creator>PptxGenJS</dc:creator>
  <cp:lastModifiedBy>PptxGenJS</cp:lastModifiedBy>
  <cp:revision>38</cp:revision>
  <dcterms:created xsi:type="dcterms:W3CDTF">2026-04-24T08:31:17Z</dcterms:created>
  <dcterms:modified xsi:type="dcterms:W3CDTF">2026-04-30T09:04:08Z</dcterms:modified>
</cp:coreProperties>
</file>