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04EF4F-C6E3-0D12-8A85-7B405924EBD3}" v="18" dt="2026-04-30T08:57:51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Sector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CBD-4E71-BD03-0A79810EEE99}"/>
              </c:ext>
            </c:extLst>
          </c:dPt>
          <c:dPt>
            <c:idx val="1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CBD-4E71-BD03-0A79810EEE99}"/>
              </c:ext>
            </c:extLst>
          </c:dPt>
          <c:dPt>
            <c:idx val="2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CBD-4E71-BD03-0A79810EEE99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BD-4E71-BD03-0A79810EEE99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BD-4E71-BD03-0A79810EEE99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BD-4E71-BD03-0A79810EEE9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Private (for-profit)</c:v>
                </c:pt>
                <c:pt idx="1">
                  <c:v>Public Organization</c:v>
                </c:pt>
                <c:pt idx="2">
                  <c:v>Non-profit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108667</c:v>
                </c:pt>
                <c:pt idx="1">
                  <c:v>98379</c:v>
                </c:pt>
                <c:pt idx="2">
                  <c:v>16816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CBD-4E71-BD03-0A79810EE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  <c:showDLblsOverMax val="1"/>
  </c:chart>
  <c:spPr>
    <a:solidFill>
      <a:srgbClr val="FBF3E8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Job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F372-4D65-9DF2-CB3D0BFEB2FB}"/>
              </c:ext>
            </c:extLst>
          </c:dPt>
          <c:dPt>
            <c:idx val="1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372-4D65-9DF2-CB3D0BFEB2FB}"/>
              </c:ext>
            </c:extLst>
          </c:dPt>
          <c:dPt>
            <c:idx val="2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F372-4D65-9DF2-CB3D0BFEB2FB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F372-4D65-9DF2-CB3D0BFEB2FB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72-4D65-9DF2-CB3D0BFEB2FB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72-4D65-9DF2-CB3D0BFEB2FB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72-4D65-9DF2-CB3D0BFEB2FB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72-4D65-9DF2-CB3D0BFEB2F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C-level</c:v>
                </c:pt>
                <c:pt idx="1">
                  <c:v>High-Level (Dir+)</c:v>
                </c:pt>
                <c:pt idx="2">
                  <c:v>Mid-Level (Mgr+)</c:v>
                </c:pt>
                <c:pt idx="3">
                  <c:v>Small Biz Owners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40408</c:v>
                </c:pt>
                <c:pt idx="1">
                  <c:v>61516</c:v>
                </c:pt>
                <c:pt idx="2">
                  <c:v>100322</c:v>
                </c:pt>
                <c:pt idx="3">
                  <c:v>115684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72-4D65-9DF2-CB3D0BFEB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  <c:showDLblsOverMax val="1"/>
  </c:chart>
  <c:spPr>
    <a:solidFill>
      <a:srgbClr val="FBF3E8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584-4B92-A4DC-44A90B7EEDF7}"/>
              </c:ext>
            </c:extLst>
          </c:dPt>
          <c:dPt>
            <c:idx val="1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584-4B92-A4DC-44A90B7EEDF7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584-4B92-A4DC-44A90B7EEDF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Small (1–99)</c:v>
                </c:pt>
                <c:pt idx="1">
                  <c:v>Medium (100–999)</c:v>
                </c:pt>
                <c:pt idx="2">
                  <c:v>Large (1,000+)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151727</c:v>
                </c:pt>
                <c:pt idx="1">
                  <c:v>84090</c:v>
                </c:pt>
                <c:pt idx="2">
                  <c:v>65199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584-4B92-A4DC-44A90B7EED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BF3E8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Decision Makers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420-443D-B04E-49EDAE487AA3}"/>
              </c:ext>
            </c:extLst>
          </c:dPt>
          <c:dPt>
            <c:idx val="1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420-443D-B04E-49EDAE487AA3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420-443D-B04E-49EDAE487AA3}"/>
              </c:ext>
            </c:extLst>
          </c:dPt>
          <c:dPt>
            <c:idx val="3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420-443D-B04E-49EDAE487AA3}"/>
              </c:ext>
            </c:extLst>
          </c:dPt>
          <c:dPt>
            <c:idx val="4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D420-443D-B04E-49EDAE487AA3}"/>
              </c:ext>
            </c:extLst>
          </c:dPt>
          <c:dPt>
            <c:idx val="5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D420-443D-B04E-49EDAE487AA3}"/>
              </c:ext>
            </c:extLst>
          </c:dPt>
          <c:dPt>
            <c:idx val="6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D420-443D-B04E-49EDAE487AA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IT DMs (ITDMs)</c:v>
                </c:pt>
                <c:pt idx="1">
                  <c:v>Business DMs (BDMs)</c:v>
                </c:pt>
                <c:pt idx="2">
                  <c:v>IT Purchasers (IT-PDMs)</c:v>
                </c:pt>
                <c:pt idx="3">
                  <c:v>Finance DMs (FDMs)</c:v>
                </c:pt>
                <c:pt idx="4">
                  <c:v>Non-IT Purchasers</c:v>
                </c:pt>
                <c:pt idx="5">
                  <c:v>HR DMs (HRDMs)</c:v>
                </c:pt>
                <c:pt idx="6">
                  <c:v>Marketing DMs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143561</c:v>
                </c:pt>
                <c:pt idx="1">
                  <c:v>94944</c:v>
                </c:pt>
                <c:pt idx="2">
                  <c:v>26312</c:v>
                </c:pt>
                <c:pt idx="3">
                  <c:v>22391</c:v>
                </c:pt>
                <c:pt idx="4">
                  <c:v>21395</c:v>
                </c:pt>
                <c:pt idx="5">
                  <c:v>4413</c:v>
                </c:pt>
                <c:pt idx="6">
                  <c:v>5251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420-443D-B04E-49EDAE487A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Job Role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F91-4099-9ABA-C1F30C72990A}"/>
              </c:ext>
            </c:extLst>
          </c:dPt>
          <c:dPt>
            <c:idx val="1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F91-4099-9ABA-C1F30C72990A}"/>
              </c:ext>
            </c:extLst>
          </c:dPt>
          <c:dPt>
            <c:idx val="2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F91-4099-9ABA-C1F30C72990A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F91-4099-9ABA-C1F30C72990A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91-4099-9ABA-C1F30C72990A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91-4099-9ABA-C1F30C72990A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91-4099-9ABA-C1F30C72990A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91-4099-9ABA-C1F30C72990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Small Biz Owners</c:v>
                </c:pt>
                <c:pt idx="1">
                  <c:v>Mid-Level (Mgr+)</c:v>
                </c:pt>
                <c:pt idx="2">
                  <c:v>High-Level (Dir+)</c:v>
                </c:pt>
                <c:pt idx="3">
                  <c:v>C-Level Executive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115684</c:v>
                </c:pt>
                <c:pt idx="1">
                  <c:v>100322</c:v>
                </c:pt>
                <c:pt idx="2">
                  <c:v>61516</c:v>
                </c:pt>
                <c:pt idx="3">
                  <c:v>40408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91-4099-9ABA-C1F30C729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Small (1–99)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Company Size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A-4BD7-A6EB-F5560CA78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 (100–999)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Company Size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6A-4BD7-A6EB-F5560CA78D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Large (1,000+)</c:v>
                </c:pt>
              </c:strCache>
            </c:strRef>
          </c:tx>
          <c:spPr>
            <a:solidFill>
              <a:srgbClr val="2C7A3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Company Size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6A-4BD7-A6EB-F5560CA78D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C5C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415-48A1-9501-F9BC60226D1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415-48A1-9501-F9BC60226D17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4415-48A1-9501-F9BC60226D17}"/>
              </c:ext>
            </c:extLst>
          </c:dPt>
          <c:dPt>
            <c:idx val="3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4415-48A1-9501-F9BC60226D17}"/>
              </c:ext>
            </c:extLst>
          </c:dPt>
          <c:dPt>
            <c:idx val="4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4415-48A1-9501-F9BC60226D17}"/>
              </c:ext>
            </c:extLst>
          </c:dPt>
          <c:dPt>
            <c:idx val="5"/>
            <c:invertIfNegative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4415-48A1-9501-F9BC60226D17}"/>
              </c:ext>
            </c:extLst>
          </c:dPt>
          <c:dPt>
            <c:idx val="6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4415-48A1-9501-F9BC60226D17}"/>
              </c:ext>
            </c:extLst>
          </c:dPt>
          <c:dPt>
            <c:idx val="7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4415-48A1-9501-F9BC60226D17}"/>
              </c:ext>
            </c:extLst>
          </c:dPt>
          <c:dPt>
            <c:idx val="8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4415-48A1-9501-F9BC60226D17}"/>
              </c:ext>
            </c:extLst>
          </c:dPt>
          <c:dPt>
            <c:idx val="9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4415-48A1-9501-F9BC60226D17}"/>
              </c:ext>
            </c:extLst>
          </c:dPt>
          <c:dPt>
            <c:idx val="10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4415-48A1-9501-F9BC60226D17}"/>
              </c:ext>
            </c:extLst>
          </c:dPt>
          <c:dPt>
            <c:idx val="11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4415-48A1-9501-F9BC60226D17}"/>
              </c:ext>
            </c:extLst>
          </c:dPt>
          <c:dPt>
            <c:idx val="12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9-4415-48A1-9501-F9BC60226D17}"/>
              </c:ext>
            </c:extLst>
          </c:dPt>
          <c:cat>
            <c:strRef>
              <c:f>Sheet1!$A$2:$A$14</c:f>
              <c:strCache>
                <c:ptCount val="13"/>
                <c:pt idx="0">
                  <c:v>&gt;100K</c:v>
                </c:pt>
                <c:pt idx="1">
                  <c:v>100-500K</c:v>
                </c:pt>
                <c:pt idx="2">
                  <c:v>500K-1M</c:v>
                </c:pt>
                <c:pt idx="3">
                  <c:v>1-5M</c:v>
                </c:pt>
                <c:pt idx="4">
                  <c:v>5-10M</c:v>
                </c:pt>
                <c:pt idx="5">
                  <c:v>10-50M</c:v>
                </c:pt>
                <c:pt idx="6">
                  <c:v>50-100M</c:v>
                </c:pt>
                <c:pt idx="7">
                  <c:v>100-250M</c:v>
                </c:pt>
                <c:pt idx="8">
                  <c:v>250-500M</c:v>
                </c:pt>
                <c:pt idx="9">
                  <c:v>500M-1B</c:v>
                </c:pt>
                <c:pt idx="10">
                  <c:v>1-3B</c:v>
                </c:pt>
                <c:pt idx="11">
                  <c:v>3-5B</c:v>
                </c:pt>
                <c:pt idx="12">
                  <c:v>&gt;5B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52085</c:v>
                </c:pt>
                <c:pt idx="1">
                  <c:v>17361</c:v>
                </c:pt>
                <c:pt idx="2">
                  <c:v>19290</c:v>
                </c:pt>
                <c:pt idx="3">
                  <c:v>19290</c:v>
                </c:pt>
                <c:pt idx="4">
                  <c:v>11574</c:v>
                </c:pt>
                <c:pt idx="5">
                  <c:v>28936</c:v>
                </c:pt>
                <c:pt idx="6">
                  <c:v>11500</c:v>
                </c:pt>
                <c:pt idx="7">
                  <c:v>12300</c:v>
                </c:pt>
                <c:pt idx="8">
                  <c:v>24008</c:v>
                </c:pt>
                <c:pt idx="9">
                  <c:v>31523</c:v>
                </c:pt>
                <c:pt idx="10">
                  <c:v>31525</c:v>
                </c:pt>
                <c:pt idx="11">
                  <c:v>5002</c:v>
                </c:pt>
                <c:pt idx="12">
                  <c:v>18900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415-48A1-9501-F9BC60226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Professionals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AF6-41DB-8F6A-389063325B05}"/>
              </c:ext>
            </c:extLst>
          </c:dPt>
          <c:dPt>
            <c:idx val="1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AF6-41DB-8F6A-389063325B05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AF6-41DB-8F6A-389063325B05}"/>
              </c:ext>
            </c:extLst>
          </c:dPt>
          <c:dPt>
            <c:idx val="3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AF6-41DB-8F6A-389063325B05}"/>
              </c:ext>
            </c:extLst>
          </c:dPt>
          <c:dPt>
            <c:idx val="4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AF6-41DB-8F6A-389063325B05}"/>
              </c:ext>
            </c:extLst>
          </c:dPt>
          <c:dPt>
            <c:idx val="5"/>
            <c:invertIfNegative val="0"/>
            <c:bubble3D val="0"/>
            <c:spPr>
              <a:solidFill>
                <a:srgbClr val="4A9A6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3AF6-41DB-8F6A-389063325B05}"/>
              </c:ext>
            </c:extLst>
          </c:dPt>
          <c:dPt>
            <c:idx val="6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3AF6-41DB-8F6A-389063325B05}"/>
              </c:ext>
            </c:extLst>
          </c:dPt>
          <c:dPt>
            <c:idx val="7"/>
            <c:invertIfNegative val="0"/>
            <c:bubble3D val="0"/>
            <c:spPr>
              <a:solidFill>
                <a:srgbClr val="5AA87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3AF6-41DB-8F6A-389063325B05}"/>
              </c:ext>
            </c:extLst>
          </c:dPt>
          <c:dPt>
            <c:idx val="8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3AF6-41DB-8F6A-389063325B05}"/>
              </c:ext>
            </c:extLst>
          </c:dPt>
          <c:dPt>
            <c:idx val="9"/>
            <c:invertIfNegative val="0"/>
            <c:bubble3D val="0"/>
            <c:spPr>
              <a:solidFill>
                <a:srgbClr val="6A9A7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3AF6-41DB-8F6A-389063325B05}"/>
              </c:ext>
            </c:extLst>
          </c:dPt>
          <c:dPt>
            <c:idx val="10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3AF6-41DB-8F6A-389063325B05}"/>
              </c:ext>
            </c:extLst>
          </c:dPt>
          <c:dPt>
            <c:idx val="11"/>
            <c:invertIfNegative val="0"/>
            <c:bubble3D val="0"/>
            <c:spPr>
              <a:solidFill>
                <a:srgbClr val="7A8A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3AF6-41DB-8F6A-389063325B05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3AF6-41DB-8F6A-389063325B05}"/>
              </c:ext>
            </c:extLst>
          </c:dPt>
          <c:dPt>
            <c:idx val="13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B-3AF6-41DB-8F6A-389063325B05}"/>
              </c:ext>
            </c:extLst>
          </c:dPt>
          <c:dPt>
            <c:idx val="14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D-3AF6-41DB-8F6A-389063325B05}"/>
              </c:ext>
            </c:extLst>
          </c:dPt>
          <c:dPt>
            <c:idx val="15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F-3AF6-41DB-8F6A-389063325B05}"/>
              </c:ext>
            </c:extLst>
          </c:dPt>
          <c:dPt>
            <c:idx val="16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21-3AF6-41DB-8F6A-389063325B05}"/>
              </c:ext>
            </c:extLst>
          </c:dPt>
          <c:dPt>
            <c:idx val="17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23-3AF6-41DB-8F6A-389063325B05}"/>
              </c:ext>
            </c:extLst>
          </c:dPt>
          <c:dPt>
            <c:idx val="18"/>
            <c:invertIfNegative val="0"/>
            <c:bubble3D val="0"/>
            <c:spPr>
              <a:solidFill>
                <a:srgbClr val="4A9A6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25-3AF6-41DB-8F6A-389063325B05}"/>
              </c:ext>
            </c:extLst>
          </c:dPt>
          <c:dPt>
            <c:idx val="19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27-3AF6-41DB-8F6A-389063325B05}"/>
              </c:ext>
            </c:extLst>
          </c:dPt>
          <c:dPt>
            <c:idx val="20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29-3AF6-41DB-8F6A-389063325B05}"/>
              </c:ext>
            </c:extLst>
          </c:dPt>
          <c:dPt>
            <c:idx val="21"/>
            <c:invertIfNegative val="0"/>
            <c:bubble3D val="0"/>
            <c:spPr>
              <a:solidFill>
                <a:srgbClr val="5AA87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2B-3AF6-41DB-8F6A-389063325B0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Sheet1!$A$2:$A$23</c:f>
              <c:strCache>
                <c:ptCount val="22"/>
                <c:pt idx="0">
                  <c:v>Teachers</c:v>
                </c:pt>
                <c:pt idx="1">
                  <c:v>Accountants</c:v>
                </c:pt>
                <c:pt idx="2">
                  <c:v>Engineers</c:v>
                </c:pt>
                <c:pt idx="3">
                  <c:v>Computer Engineers</c:v>
                </c:pt>
                <c:pt idx="4">
                  <c:v>Financial/Inv. Mgrs</c:v>
                </c:pt>
                <c:pt idx="5">
                  <c:v>Farmers</c:v>
                </c:pt>
                <c:pt idx="6">
                  <c:v>Electricians</c:v>
                </c:pt>
                <c:pt idx="7">
                  <c:v>Entrepreneurs</c:v>
                </c:pt>
                <c:pt idx="8">
                  <c:v>Architects</c:v>
                </c:pt>
                <c:pt idx="9">
                  <c:v>HVAC Pros</c:v>
                </c:pt>
                <c:pt idx="10">
                  <c:v>Lawyers</c:v>
                </c:pt>
                <c:pt idx="11">
                  <c:v>Photographers</c:v>
                </c:pt>
                <c:pt idx="12">
                  <c:v>Nagaur</c:v>
                </c:pt>
                <c:pt idx="13">
                  <c:v>Travel Agents</c:v>
                </c:pt>
                <c:pt idx="14">
                  <c:v>Hoteliers</c:v>
                </c:pt>
                <c:pt idx="15">
                  <c:v>Insurance Brokers</c:v>
                </c:pt>
                <c:pt idx="16">
                  <c:v>Graphic Designers</c:v>
                </c:pt>
                <c:pt idx="17">
                  <c:v>Kurnool</c:v>
                </c:pt>
                <c:pt idx="18">
                  <c:v>Interior Designers</c:v>
                </c:pt>
                <c:pt idx="19">
                  <c:v>Nurses</c:v>
                </c:pt>
                <c:pt idx="20">
                  <c:v>Painters</c:v>
                </c:pt>
                <c:pt idx="21">
                  <c:v>Pharmacists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40689</c:v>
                </c:pt>
                <c:pt idx="1">
                  <c:v>38232</c:v>
                </c:pt>
                <c:pt idx="2">
                  <c:v>19278</c:v>
                </c:pt>
                <c:pt idx="3">
                  <c:v>27270</c:v>
                </c:pt>
                <c:pt idx="4">
                  <c:v>5049</c:v>
                </c:pt>
                <c:pt idx="5">
                  <c:v>5238</c:v>
                </c:pt>
                <c:pt idx="6">
                  <c:v>3861</c:v>
                </c:pt>
                <c:pt idx="7">
                  <c:v>3213</c:v>
                </c:pt>
                <c:pt idx="8">
                  <c:v>3321</c:v>
                </c:pt>
                <c:pt idx="9">
                  <c:v>1080</c:v>
                </c:pt>
                <c:pt idx="10">
                  <c:v>1215</c:v>
                </c:pt>
                <c:pt idx="11">
                  <c:v>1458</c:v>
                </c:pt>
                <c:pt idx="12">
                  <c:v>1998</c:v>
                </c:pt>
                <c:pt idx="13">
                  <c:v>810</c:v>
                </c:pt>
                <c:pt idx="14">
                  <c:v>1971</c:v>
                </c:pt>
                <c:pt idx="15">
                  <c:v>1080</c:v>
                </c:pt>
                <c:pt idx="16">
                  <c:v>2241</c:v>
                </c:pt>
                <c:pt idx="17">
                  <c:v>730</c:v>
                </c:pt>
                <c:pt idx="18">
                  <c:v>378</c:v>
                </c:pt>
                <c:pt idx="19">
                  <c:v>1188</c:v>
                </c:pt>
                <c:pt idx="20">
                  <c:v>243</c:v>
                </c:pt>
                <c:pt idx="21">
                  <c:v>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3AF6-41DB-8F6A-389063325B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rgbClr val="E07B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DE0-42EC-86EE-4F56A8AA948B}"/>
              </c:ext>
            </c:extLst>
          </c:dPt>
          <c:dPt>
            <c:idx val="1"/>
            <c:invertIfNegative val="0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DE0-42EC-86EE-4F56A8AA948B}"/>
              </c:ext>
            </c:extLst>
          </c:dPt>
          <c:dPt>
            <c:idx val="2"/>
            <c:invertIfNegative val="0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DE0-42EC-86EE-4F56A8AA948B}"/>
              </c:ext>
            </c:extLst>
          </c:dPt>
          <c:dPt>
            <c:idx val="3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DE0-42EC-86EE-4F56A8AA948B}"/>
              </c:ext>
            </c:extLst>
          </c:dPt>
          <c:dPt>
            <c:idx val="4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BDE0-42EC-86EE-4F56A8AA948B}"/>
              </c:ext>
            </c:extLst>
          </c:dPt>
          <c:dPt>
            <c:idx val="5"/>
            <c:invertIfNegative val="0"/>
            <c:bubble3D val="0"/>
            <c:spPr>
              <a:solidFill>
                <a:srgbClr val="A85E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BDE0-42EC-86EE-4F56A8AA948B}"/>
              </c:ext>
            </c:extLst>
          </c:dPt>
          <c:dPt>
            <c:idx val="6"/>
            <c:invertIfNegative val="0"/>
            <c:bubble3D val="0"/>
            <c:spPr>
              <a:solidFill>
                <a:srgbClr val="4A9A6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BDE0-42EC-86EE-4F56A8AA948B}"/>
              </c:ext>
            </c:extLst>
          </c:dPt>
          <c:dPt>
            <c:idx val="7"/>
            <c:invertIfNegative val="0"/>
            <c:bubble3D val="0"/>
            <c:spPr>
              <a:solidFill>
                <a:srgbClr val="8B735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BDE0-42EC-86EE-4F56A8AA948B}"/>
              </c:ext>
            </c:extLst>
          </c:dPt>
          <c:dPt>
            <c:idx val="8"/>
            <c:invertIfNegative val="0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BDE0-42EC-86EE-4F56A8AA948B}"/>
              </c:ext>
            </c:extLst>
          </c:dPt>
          <c:dPt>
            <c:idx val="9"/>
            <c:invertIfNegative val="0"/>
            <c:bubble3D val="0"/>
            <c:spPr>
              <a:solidFill>
                <a:srgbClr val="5AA87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BDE0-42EC-86EE-4F56A8AA948B}"/>
              </c:ext>
            </c:extLst>
          </c:dPt>
          <c:dPt>
            <c:idx val="10"/>
            <c:invertIfNegative val="0"/>
            <c:bubble3D val="0"/>
            <c:spPr>
              <a:solidFill>
                <a:srgbClr val="6A9A7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BDE0-42EC-86EE-4F56A8AA948B}"/>
              </c:ext>
            </c:extLst>
          </c:dPt>
          <c:dPt>
            <c:idx val="11"/>
            <c:invertIfNegative val="0"/>
            <c:bubble3D val="0"/>
            <c:spPr>
              <a:solidFill>
                <a:srgbClr val="7A8A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BDE0-42EC-86EE-4F56A8AA948B}"/>
              </c:ext>
            </c:extLst>
          </c:dPt>
          <c:dPt>
            <c:idx val="12"/>
            <c:invertIfNegative val="0"/>
            <c:bubble3D val="0"/>
            <c:spPr>
              <a:solidFill>
                <a:srgbClr val="3A8A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9-BDE0-42EC-86EE-4F56A8AA948B}"/>
              </c:ext>
            </c:extLst>
          </c:dPt>
          <c:dPt>
            <c:idx val="13"/>
            <c:invertIfNegative val="0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B-BDE0-42EC-86EE-4F56A8AA948B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D-BDE0-42EC-86EE-4F56A8AA948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Banking/Financial</c:v>
                </c:pt>
                <c:pt idx="1">
                  <c:v>Education/Training</c:v>
                </c:pt>
                <c:pt idx="2">
                  <c:v>IT/Design</c:v>
                </c:pt>
                <c:pt idx="3">
                  <c:v>Automotive</c:v>
                </c:pt>
                <c:pt idx="4">
                  <c:v>Agriculture</c:v>
                </c:pt>
                <c:pt idx="5">
                  <c:v>Engineering</c:v>
                </c:pt>
                <c:pt idx="6">
                  <c:v>Airlines</c:v>
                </c:pt>
                <c:pt idx="7">
                  <c:v>Manufacturing</c:v>
                </c:pt>
                <c:pt idx="8">
                  <c:v>Retail</c:v>
                </c:pt>
                <c:pt idx="9">
                  <c:v>Healthcare</c:v>
                </c:pt>
                <c:pt idx="10">
                  <c:v>Food &amp; Beverage</c:v>
                </c:pt>
                <c:pt idx="11">
                  <c:v>Electronics</c:v>
                </c:pt>
                <c:pt idx="12">
                  <c:v>Business Services</c:v>
                </c:pt>
                <c:pt idx="13">
                  <c:v>Pharma</c:v>
                </c:pt>
                <c:pt idx="14">
                  <c:v>Telecom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35618</c:v>
                </c:pt>
                <c:pt idx="1">
                  <c:v>19492</c:v>
                </c:pt>
                <c:pt idx="2">
                  <c:v>24508</c:v>
                </c:pt>
                <c:pt idx="3">
                  <c:v>16280</c:v>
                </c:pt>
                <c:pt idx="4">
                  <c:v>14960</c:v>
                </c:pt>
                <c:pt idx="5">
                  <c:v>14872</c:v>
                </c:pt>
                <c:pt idx="6">
                  <c:v>12298</c:v>
                </c:pt>
                <c:pt idx="7">
                  <c:v>12364</c:v>
                </c:pt>
                <c:pt idx="8">
                  <c:v>5434</c:v>
                </c:pt>
                <c:pt idx="9">
                  <c:v>7436</c:v>
                </c:pt>
                <c:pt idx="10">
                  <c:v>4554</c:v>
                </c:pt>
                <c:pt idx="11">
                  <c:v>7304</c:v>
                </c:pt>
                <c:pt idx="12">
                  <c:v>12650</c:v>
                </c:pt>
                <c:pt idx="13">
                  <c:v>2926</c:v>
                </c:pt>
                <c:pt idx="14">
                  <c:v>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DE0-42EC-86EE-4F56A8AA94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D8C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07B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7CE6-47E3-9FE5-6327EA1A03A0}"/>
              </c:ext>
            </c:extLst>
          </c:dPt>
          <c:dPt>
            <c:idx val="1"/>
            <c:bubble3D val="0"/>
            <c:spPr>
              <a:solidFill>
                <a:srgbClr val="1C5C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CE6-47E3-9FE5-6327EA1A03A0}"/>
              </c:ext>
            </c:extLst>
          </c:dPt>
          <c:dPt>
            <c:idx val="2"/>
            <c:bubble3D val="0"/>
            <c:spPr>
              <a:solidFill>
                <a:srgbClr val="2C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7CE6-47E3-9FE5-6327EA1A03A0}"/>
              </c:ext>
            </c:extLst>
          </c:dPt>
          <c:dPt>
            <c:idx val="3"/>
            <c:bubble3D val="0"/>
            <c:spPr>
              <a:solidFill>
                <a:srgbClr val="C873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7CE6-47E3-9FE5-6327EA1A03A0}"/>
              </c:ext>
            </c:extLst>
          </c:dPt>
          <c:dPt>
            <c:idx val="4"/>
            <c:bubble3D val="0"/>
            <c:spPr>
              <a:solidFill>
                <a:srgbClr val="C8B8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7CE6-47E3-9FE5-6327EA1A03A0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E6-47E3-9FE5-6327EA1A03A0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E6-47E3-9FE5-6327EA1A03A0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E6-47E3-9FE5-6327EA1A03A0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E6-47E3-9FE5-6327EA1A03A0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CE6-47E3-9FE5-6327EA1A03A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Banking/Financial</c:v>
                </c:pt>
                <c:pt idx="1">
                  <c:v>Education</c:v>
                </c:pt>
                <c:pt idx="2">
                  <c:v>IT/Design</c:v>
                </c:pt>
                <c:pt idx="3">
                  <c:v>Automotive</c:v>
                </c:pt>
                <c:pt idx="4">
                  <c:v>Others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35618</c:v>
                </c:pt>
                <c:pt idx="1">
                  <c:v>19492</c:v>
                </c:pt>
                <c:pt idx="2">
                  <c:v>24508</c:v>
                </c:pt>
                <c:pt idx="3">
                  <c:v>16280</c:v>
                </c:pt>
                <c:pt idx="4">
                  <c:v>222351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CE6-47E3-9FE5-6327EA1A0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031B3-CAF0-4CE8-B8A4-9AFDE1420FD8}" type="datetimeFigureOut">
              <a:t>4/30/2026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A58AC-4403-4DE1-AF53-478FEDB46B3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9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822960"/>
            <a:ext cx="2560320" cy="256032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1554480"/>
            <a:ext cx="1645920" cy="1645920"/>
          </a:xfrm>
          <a:prstGeom prst="ellipse">
            <a:avLst/>
          </a:prstGeom>
          <a:solidFill>
            <a:srgbClr val="174D24"/>
          </a:solidFill>
          <a:ln w="12700">
            <a:solidFill>
              <a:srgbClr val="174D2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3017520"/>
            <a:ext cx="2194560" cy="219456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5603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MARKET RESEARCH  |  INDIA B2B PANEL  |  2026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64008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B2B Panel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169164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Makers &amp; Business Leaders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1783080" cy="9144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2316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3,18,249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200" y="290779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Panelists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423160" y="2377440"/>
            <a:ext cx="1783080" cy="9144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423160" y="242316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423160" y="290779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389120" y="2377440"/>
            <a:ext cx="1783080" cy="9144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0" y="242316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389120" y="290779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Levels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2976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C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 •  Decision Makers  •  Job Role  •  Company Size  •  Revenue  •  Industry  •  Profession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48006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CONFIDENTIAL  | 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B2B PANEL — AT A GLANCE  |  2026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82880" y="59436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2880" y="59436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70408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3,18,249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20040" y="11978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Panelists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145023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verified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154680" y="59436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59436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70408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3291840" y="11978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91840" y="145023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/ Public / Non-profit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26480" y="59436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26480" y="59436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63640" y="70408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6263640" y="11978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Levels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145023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C-level to Mgr+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82880" y="18288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82880" y="182880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193852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320040" y="24323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Maker Types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0040" y="268467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ITDMs, BDMs, FDMs…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54680" y="18288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154680" y="182880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91840" y="193852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3291840" y="24323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291840" y="268467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Cross-sector coverage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126480" y="1828800"/>
            <a:ext cx="28346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26480" y="1828800"/>
            <a:ext cx="64008" cy="1097280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63640" y="1938528"/>
            <a:ext cx="2651760" cy="57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3000" dirty="0"/>
          </a:p>
        </p:txBody>
      </p:sp>
      <p:sp>
        <p:nvSpPr>
          <p:cNvPr id="32" name="Text 30"/>
          <p:cNvSpPr/>
          <p:nvPr/>
        </p:nvSpPr>
        <p:spPr>
          <a:xfrm>
            <a:off x="6263640" y="24323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Professions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263640" y="268467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Teachers to Engineers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0" y="2880360"/>
            <a:ext cx="9144000" cy="41148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82880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Double Opt-In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947672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Digital Fingerprinting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712464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Red Herring Qs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477256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De-duplication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7242048" y="2880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48–72 Hr TAT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182880" y="3429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Split</a:t>
            </a:r>
            <a:endParaRPr lang="en-US" sz="1300" dirty="0"/>
          </a:p>
        </p:txBody>
      </p:sp>
      <p:graphicFrame>
        <p:nvGraphicFramePr>
          <p:cNvPr id="41" name="Chart 0"/>
          <p:cNvGraphicFramePr/>
          <p:nvPr>
            <p:extLst>
              <p:ext uri="{D42A27DB-BD31-4B8C-83A1-F6EECF244321}">
                <p14:modId xmlns:p14="http://schemas.microsoft.com/office/powerpoint/2010/main" val="912493752"/>
              </p:ext>
            </p:extLst>
          </p:nvPr>
        </p:nvGraphicFramePr>
        <p:xfrm>
          <a:off x="80657" y="3627839"/>
          <a:ext cx="2926080" cy="128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Text 39"/>
          <p:cNvSpPr/>
          <p:nvPr/>
        </p:nvSpPr>
        <p:spPr>
          <a:xfrm>
            <a:off x="3200400" y="3429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Level</a:t>
            </a:r>
            <a:endParaRPr lang="en-US" sz="1300" dirty="0"/>
          </a:p>
        </p:txBody>
      </p:sp>
      <p:graphicFrame>
        <p:nvGraphicFramePr>
          <p:cNvPr id="43" name="Chart 1"/>
          <p:cNvGraphicFramePr/>
          <p:nvPr/>
        </p:nvGraphicFramePr>
        <p:xfrm>
          <a:off x="3108960" y="3703320"/>
          <a:ext cx="2926080" cy="128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 40"/>
          <p:cNvSpPr/>
          <p:nvPr/>
        </p:nvSpPr>
        <p:spPr>
          <a:xfrm>
            <a:off x="6217920" y="3429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Size</a:t>
            </a:r>
            <a:endParaRPr lang="en-US" sz="1300" dirty="0"/>
          </a:p>
        </p:txBody>
      </p:sp>
      <p:graphicFrame>
        <p:nvGraphicFramePr>
          <p:cNvPr id="45" name="Chart 2"/>
          <p:cNvGraphicFramePr/>
          <p:nvPr/>
        </p:nvGraphicFramePr>
        <p:xfrm>
          <a:off x="6126480" y="3703320"/>
          <a:ext cx="2834640" cy="128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Shape 41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47" name="Text 42"/>
          <p:cNvSpPr/>
          <p:nvPr/>
        </p:nvSpPr>
        <p:spPr>
          <a:xfrm>
            <a:off x="274320" y="4818888"/>
            <a:ext cx="859536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B2B TOTAL: 3,18,249 Panelists  |  Verified Business Professionals  |  Double Opt-In  |  2026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DECISION MAKERS — INDIA B2B  | 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2880" y="594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Maker Types</a:t>
            </a:r>
            <a:endParaRPr lang="en-US" sz="14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182880" y="896112"/>
          <a:ext cx="502920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5394960" y="896112"/>
            <a:ext cx="3566160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94960" y="896112"/>
            <a:ext cx="54864" cy="576072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532120" y="9601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Decision Makers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532120" y="1188720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1,43,561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315200" y="98755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45.1%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394960" y="1563624"/>
            <a:ext cx="3566160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94960" y="1563624"/>
            <a:ext cx="54864" cy="57607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532120" y="16276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DMs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532120" y="185623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94,944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315200" y="1655064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29.8%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5394960" y="2231136"/>
            <a:ext cx="3566160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394960" y="2231136"/>
            <a:ext cx="54864" cy="576072"/>
          </a:xfrm>
          <a:prstGeom prst="rect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532120" y="2295144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Purchasers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5532120" y="25237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26,312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315200" y="2322576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2C7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8.3%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5394960" y="2898648"/>
            <a:ext cx="3566160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394960" y="2898648"/>
            <a:ext cx="54864" cy="576072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532120" y="2962656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DMs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532120" y="3191256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22,391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315200" y="299008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7.0%</a:t>
            </a:r>
            <a:endParaRPr lang="en-US" sz="2400" dirty="0"/>
          </a:p>
        </p:txBody>
      </p:sp>
      <p:sp>
        <p:nvSpPr>
          <p:cNvPr id="26" name="Shape 23"/>
          <p:cNvSpPr/>
          <p:nvPr/>
        </p:nvSpPr>
        <p:spPr>
          <a:xfrm>
            <a:off x="5394960" y="3566160"/>
            <a:ext cx="3566160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394960" y="3566160"/>
            <a:ext cx="54864" cy="57607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532120" y="363016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Non-IT Purchasers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5532120" y="385876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21,395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315200" y="365760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6.7%</a:t>
            </a:r>
            <a:endParaRPr lang="en-US" sz="2400" dirty="0"/>
          </a:p>
        </p:txBody>
      </p:sp>
      <p:sp>
        <p:nvSpPr>
          <p:cNvPr id="31" name="Shape 28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274320" y="4818888"/>
            <a:ext cx="859536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B2B: 3,18,249 Panelists  |  Multiple decision-maker types available for targeting  |  2026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JOB ROLE, COMPANY SIZE &amp; REVENUE — INDIA B2B  | 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2880" y="594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Role / Level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182880" y="896112"/>
          <a:ext cx="402336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4389120" y="896112"/>
            <a:ext cx="1828800" cy="52120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389120" y="89611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36.3%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4389120" y="1225296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Business Owners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389120" y="1508760"/>
            <a:ext cx="1828800" cy="521208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389120" y="15087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31.5%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389120" y="1837944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Mid-Level (Mgr+)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4389120" y="2121408"/>
            <a:ext cx="1828800" cy="521208"/>
          </a:xfrm>
          <a:prstGeom prst="rect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389120" y="212140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19.3%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4389120" y="245059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High-Level (Dir+)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4389120" y="2734056"/>
            <a:ext cx="1828800" cy="521208"/>
          </a:xfrm>
          <a:prstGeom prst="rect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389120" y="273405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12.7%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4389120" y="306324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C-Level Executive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82880" y="3520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Size</a:t>
            </a:r>
            <a:endParaRPr lang="en-US" sz="1300" dirty="0"/>
          </a:p>
        </p:txBody>
      </p:sp>
      <p:graphicFrame>
        <p:nvGraphicFramePr>
          <p:cNvPr id="19" name="Chart 1"/>
          <p:cNvGraphicFramePr/>
          <p:nvPr/>
        </p:nvGraphicFramePr>
        <p:xfrm>
          <a:off x="182880" y="3794760"/>
          <a:ext cx="4023360" cy="100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 16"/>
          <p:cNvSpPr/>
          <p:nvPr/>
        </p:nvSpPr>
        <p:spPr>
          <a:xfrm>
            <a:off x="6400800" y="5943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Revenue (INR)</a:t>
            </a:r>
            <a:endParaRPr lang="en-US" sz="1300" dirty="0"/>
          </a:p>
        </p:txBody>
      </p:sp>
      <p:graphicFrame>
        <p:nvGraphicFramePr>
          <p:cNvPr id="21" name="Chart 2"/>
          <p:cNvGraphicFramePr/>
          <p:nvPr/>
        </p:nvGraphicFramePr>
        <p:xfrm>
          <a:off x="6309360" y="896112"/>
          <a:ext cx="265176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TOP PROFESSIONS — INDIA B2B  |  2026</a:t>
            </a:r>
            <a:endParaRPr lang="en-US" sz="11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182880" y="594360"/>
          <a:ext cx="566928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035040" y="594360"/>
            <a:ext cx="292608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172200" y="6858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Profession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172200" y="88696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172200" y="128016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40,689 panelists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035040" y="1719072"/>
            <a:ext cx="292608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172200" y="181051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Largest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172200" y="2011680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Accountants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172200" y="2404872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38,232 panelists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035040" y="2843784"/>
            <a:ext cx="292608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72200" y="2935224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Professionals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172200" y="313639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Eng.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172200" y="3529584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27,270 panelists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035040" y="3968496"/>
            <a:ext cx="292608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72200" y="4059936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6172200" y="4261104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172200" y="4654296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19,278 panelists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82880" y="48463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 |  2025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 BREAKDOWN — INDIA B2B  |  2026</a:t>
            </a:r>
            <a:endParaRPr lang="en-US" sz="11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1649012013"/>
              </p:ext>
            </p:extLst>
          </p:nvPr>
        </p:nvGraphicFramePr>
        <p:xfrm>
          <a:off x="-431" y="475747"/>
          <a:ext cx="566928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5943600" y="59436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5C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5 by Share</a:t>
            </a:r>
            <a:endParaRPr lang="en-US" sz="1300" dirty="0"/>
          </a:p>
        </p:txBody>
      </p:sp>
      <p:graphicFrame>
        <p:nvGraphicFramePr>
          <p:cNvPr id="6" name="Chart 1"/>
          <p:cNvGraphicFramePr/>
          <p:nvPr/>
        </p:nvGraphicFramePr>
        <p:xfrm>
          <a:off x="5852160" y="896112"/>
          <a:ext cx="310896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Shape 3"/>
          <p:cNvSpPr/>
          <p:nvPr/>
        </p:nvSpPr>
        <p:spPr>
          <a:xfrm>
            <a:off x="5852160" y="3291840"/>
            <a:ext cx="3108960" cy="1005840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989320" y="338328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D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Industries Covered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5989320" y="358444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Industries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89320" y="397764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B2B panel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1C5C2E"/>
          </a:solidFill>
          <a:ln w="12700">
            <a:solidFill>
              <a:srgbClr val="1C5C2E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274320" y="4818888"/>
            <a:ext cx="859536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INDIA B2B: 3,18,249 Panelists  |  35 industry verticals available for targeted research  |  2026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PROFILING CAPABILITIES &amp; QUALITY STANDARDS  |  2026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82880" y="64008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8686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0040" y="135331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Private, Public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Non-profit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154680" y="64008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91840" y="8686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91840" y="135331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ITDMs, BDMs, FDMs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HRDMs, Marketing DMs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26480" y="64008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8686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Level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63640" y="135331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C-level → Manager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Business Owners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82880" y="274320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9718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Size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0040" y="345643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(1-99) to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(1,000+)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154680" y="274320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0" y="29718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91840" y="345643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100K to 5B+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USD brackets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26480" y="2743200"/>
            <a:ext cx="2834640" cy="1920240"/>
          </a:xfrm>
          <a:prstGeom prst="rect">
            <a:avLst/>
          </a:prstGeom>
          <a:solidFill>
            <a:srgbClr val="174D24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63640" y="29718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263640" y="345643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verticals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profiled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0" y="4544568"/>
            <a:ext cx="9144000" cy="598932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Double Opt-In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029968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Fingerprint Check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85616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Red Herring Qs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541264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De-duplication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296912" y="4544568"/>
            <a:ext cx="1737360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48–72 Hr TAT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822960"/>
            <a:ext cx="2560320" cy="256032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1554480"/>
            <a:ext cx="1645920" cy="1645920"/>
          </a:xfrm>
          <a:prstGeom prst="ellipse">
            <a:avLst/>
          </a:prstGeom>
          <a:solidFill>
            <a:srgbClr val="174D24"/>
          </a:solidFill>
          <a:ln w="12700">
            <a:solidFill>
              <a:srgbClr val="174D2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3017520"/>
            <a:ext cx="2194560" cy="2194560"/>
          </a:xfrm>
          <a:prstGeom prst="ellipse">
            <a:avLst/>
          </a:prstGeom>
          <a:solidFill>
            <a:srgbClr val="2C7A3E"/>
          </a:solidFill>
          <a:ln w="12700">
            <a:solidFill>
              <a:srgbClr val="2C7A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09728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reach the right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6916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07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makers?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57200" y="269748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3,18,249 panelists  •  35 industries  •  7 DM types</a:t>
            </a:r>
            <a:endParaRPr lang="en-US" sz="1300" dirty="0"/>
          </a:p>
          <a:p>
            <a:pPr marL="0" indent="0">
              <a:buNone/>
            </a:pPr>
            <a:r>
              <a:rPr lang="en-US" sz="1300">
                <a:solidFill>
                  <a:srgbClr val="C8DCC8"/>
                </a:solidFill>
                <a:latin typeface="Calibri"/>
                <a:ea typeface="Calibri"/>
                <a:cs typeface="Calibri"/>
              </a:rPr>
              <a:t>4 job levels  •  3 sectors  •  29 professions  •  Real 2026 data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57200" y="3520440"/>
            <a:ext cx="2011680" cy="530352"/>
          </a:xfrm>
          <a:prstGeom prst="rect">
            <a:avLst/>
          </a:prstGeom>
          <a:solidFill>
            <a:srgbClr val="E07B2A"/>
          </a:solidFill>
          <a:ln w="12700">
            <a:solidFill>
              <a:srgbClr val="E07B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352044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IN TOUCH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A8C8A8"/>
                </a:solidFill>
                <a:latin typeface="Calibri"/>
                <a:ea typeface="Calibri"/>
                <a:cs typeface="Calibri"/>
              </a:rPr>
              <a:t>www.irbureau.com  |  sales@irbureau.com  |  2026</a:t>
            </a:r>
            <a:endParaRPr lang="en-US" sz="160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B2B Panel Book 2025</dc:title>
  <dc:subject>PptxGenJS Presentation</dc:subject>
  <dc:creator>PptxGenJS</dc:creator>
  <cp:lastModifiedBy>PptxGenJS</cp:lastModifiedBy>
  <cp:revision>18</cp:revision>
  <dcterms:created xsi:type="dcterms:W3CDTF">2026-04-24T08:33:29Z</dcterms:created>
  <dcterms:modified xsi:type="dcterms:W3CDTF">2026-04-30T08:58:13Z</dcterms:modified>
</cp:coreProperties>
</file>