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8288000" cy="10287000"/>
  <p:notesSz cx="6858000" cy="9144000"/>
  <p:embeddedFontLst>
    <p:embeddedFont>
      <p:font typeface="Canva Sans" panose="020B0604020202020204" charset="0"/>
      <p:regular r:id="rId23"/>
    </p:embeddedFont>
    <p:embeddedFont>
      <p:font typeface="Canva Sans Bold" panose="020B0604020202020204" charset="0"/>
      <p:regular r:id="rId24"/>
    </p:embeddedFont>
    <p:embeddedFont>
      <p:font typeface="Open Sauce" panose="020B0604020202020204" charset="0"/>
      <p:regular r:id="rId25"/>
    </p:embeddedFont>
    <p:embeddedFont>
      <p:font typeface="Open Sauce Bold" panose="020B0604020202020204" charset="0"/>
      <p:regular r:id="rId26"/>
    </p:embeddedFont>
    <p:embeddedFont>
      <p:font typeface="Open Sauce Heavy"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E689A5-BD56-438E-9607-2DF8EC9A7C29}" v="13" dt="2024-09-17T10:57:29.5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0" d="100"/>
          <a:sy n="50" d="100"/>
        </p:scale>
        <p:origin x="946"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3.svg"/><Relationship Id="rId7" Type="http://schemas.openxmlformats.org/officeDocument/2006/relationships/image" Target="../media/image41.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6.sv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8.sv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0.sv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2.sv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grpSp>
        <p:nvGrpSpPr>
          <p:cNvPr id="3" name="Group 3"/>
          <p:cNvGrpSpPr/>
          <p:nvPr/>
        </p:nvGrpSpPr>
        <p:grpSpPr>
          <a:xfrm>
            <a:off x="13032403" y="-1448305"/>
            <a:ext cx="5255597" cy="1318361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0F6649"/>
            </a:solidFill>
          </p:spPr>
          <p:txBody>
            <a:bodyPr/>
            <a:lstStyle/>
            <a:p>
              <a:endParaRPr lang="en-IN"/>
            </a:p>
          </p:txBody>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grpSp>
        <p:nvGrpSpPr>
          <p:cNvPr id="6" name="Group 6"/>
          <p:cNvGrpSpPr/>
          <p:nvPr/>
        </p:nvGrpSpPr>
        <p:grpSpPr>
          <a:xfrm>
            <a:off x="1057435" y="3489495"/>
            <a:ext cx="78988" cy="3562352"/>
            <a:chOff x="0" y="0"/>
            <a:chExt cx="20803" cy="938233"/>
          </a:xfrm>
        </p:grpSpPr>
        <p:sp>
          <p:nvSpPr>
            <p:cNvPr id="7" name="Freeform 7"/>
            <p:cNvSpPr/>
            <p:nvPr/>
          </p:nvSpPr>
          <p:spPr>
            <a:xfrm>
              <a:off x="0" y="0"/>
              <a:ext cx="20803" cy="938233"/>
            </a:xfrm>
            <a:custGeom>
              <a:avLst/>
              <a:gdLst/>
              <a:ahLst/>
              <a:cxnLst/>
              <a:rect l="l" t="t" r="r" b="b"/>
              <a:pathLst>
                <a:path w="20803" h="938233">
                  <a:moveTo>
                    <a:pt x="0" y="0"/>
                  </a:moveTo>
                  <a:lnTo>
                    <a:pt x="20803" y="0"/>
                  </a:lnTo>
                  <a:lnTo>
                    <a:pt x="20803" y="938233"/>
                  </a:lnTo>
                  <a:lnTo>
                    <a:pt x="0" y="938233"/>
                  </a:lnTo>
                  <a:close/>
                </a:path>
              </a:pathLst>
            </a:custGeom>
            <a:solidFill>
              <a:srgbClr val="123D33"/>
            </a:solidFill>
            <a:ln cap="sq">
              <a:noFill/>
              <a:prstDash val="solid"/>
              <a:miter/>
            </a:ln>
          </p:spPr>
          <p:txBody>
            <a:bodyPr/>
            <a:lstStyle/>
            <a:p>
              <a:endParaRPr lang="en-IN"/>
            </a:p>
          </p:txBody>
        </p:sp>
        <p:sp>
          <p:nvSpPr>
            <p:cNvPr id="8" name="TextBox 8"/>
            <p:cNvSpPr txBox="1"/>
            <p:nvPr/>
          </p:nvSpPr>
          <p:spPr>
            <a:xfrm>
              <a:off x="0" y="-19050"/>
              <a:ext cx="20803" cy="957283"/>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9" name="Freeform 9"/>
          <p:cNvSpPr/>
          <p:nvPr/>
        </p:nvSpPr>
        <p:spPr>
          <a:xfrm>
            <a:off x="0" y="171003"/>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4"/>
            <a:stretch>
              <a:fillRect/>
            </a:stretch>
          </a:blipFill>
        </p:spPr>
        <p:txBody>
          <a:bodyPr/>
          <a:lstStyle/>
          <a:p>
            <a:endParaRPr lang="en-IN"/>
          </a:p>
        </p:txBody>
      </p:sp>
      <p:sp>
        <p:nvSpPr>
          <p:cNvPr id="10" name="Freeform 10"/>
          <p:cNvSpPr/>
          <p:nvPr/>
        </p:nvSpPr>
        <p:spPr>
          <a:xfrm>
            <a:off x="9144000" y="2890082"/>
            <a:ext cx="7194089" cy="4761179"/>
          </a:xfrm>
          <a:custGeom>
            <a:avLst/>
            <a:gdLst/>
            <a:ahLst/>
            <a:cxnLst/>
            <a:rect l="l" t="t" r="r" b="b"/>
            <a:pathLst>
              <a:path w="7194089" h="4761179">
                <a:moveTo>
                  <a:pt x="0" y="0"/>
                </a:moveTo>
                <a:lnTo>
                  <a:pt x="7194089" y="0"/>
                </a:lnTo>
                <a:lnTo>
                  <a:pt x="7194089" y="4761179"/>
                </a:lnTo>
                <a:lnTo>
                  <a:pt x="0" y="476117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N"/>
          </a:p>
        </p:txBody>
      </p:sp>
      <p:sp>
        <p:nvSpPr>
          <p:cNvPr id="11" name="TextBox 11"/>
          <p:cNvSpPr txBox="1"/>
          <p:nvPr/>
        </p:nvSpPr>
        <p:spPr>
          <a:xfrm>
            <a:off x="1387521" y="3356145"/>
            <a:ext cx="7214594" cy="1193600"/>
          </a:xfrm>
          <a:prstGeom prst="rect">
            <a:avLst/>
          </a:prstGeom>
        </p:spPr>
        <p:txBody>
          <a:bodyPr lIns="0" tIns="0" rIns="0" bIns="0" rtlCol="0" anchor="t">
            <a:spAutoFit/>
          </a:bodyPr>
          <a:lstStyle/>
          <a:p>
            <a:pPr algn="l">
              <a:lnSpc>
                <a:spcPts val="9811"/>
              </a:lnSpc>
            </a:pPr>
            <a:r>
              <a:rPr lang="en-US" sz="7007" spc="-140">
                <a:solidFill>
                  <a:srgbClr val="191919"/>
                </a:solidFill>
                <a:latin typeface="Open Sauce Bold"/>
                <a:ea typeface="Open Sauce Bold"/>
                <a:cs typeface="Open Sauce Bold"/>
                <a:sym typeface="Open Sauce Bold"/>
              </a:rPr>
              <a:t>Quality Standard</a:t>
            </a:r>
          </a:p>
        </p:txBody>
      </p:sp>
      <p:sp>
        <p:nvSpPr>
          <p:cNvPr id="12" name="TextBox 12"/>
          <p:cNvSpPr txBox="1"/>
          <p:nvPr/>
        </p:nvSpPr>
        <p:spPr>
          <a:xfrm>
            <a:off x="1667714" y="4468026"/>
            <a:ext cx="8293728" cy="2002893"/>
          </a:xfrm>
          <a:prstGeom prst="rect">
            <a:avLst/>
          </a:prstGeom>
        </p:spPr>
        <p:txBody>
          <a:bodyPr lIns="0" tIns="0" rIns="0" bIns="0" rtlCol="0" anchor="t">
            <a:spAutoFit/>
          </a:bodyPr>
          <a:lstStyle/>
          <a:p>
            <a:pPr algn="l">
              <a:lnSpc>
                <a:spcPts val="16306"/>
              </a:lnSpc>
            </a:pPr>
            <a:r>
              <a:rPr lang="en-US" sz="11647" spc="-232">
                <a:solidFill>
                  <a:srgbClr val="191919"/>
                </a:solidFill>
                <a:latin typeface="Open Sauce Heavy"/>
                <a:ea typeface="Open Sauce Heavy"/>
                <a:cs typeface="Open Sauce Heavy"/>
                <a:sym typeface="Open Sauce Heavy"/>
              </a:rPr>
              <a:t>Q&amp;A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rot="-10800000">
            <a:off x="2778327" y="7417124"/>
            <a:ext cx="12710840" cy="1184047"/>
          </a:xfrm>
          <a:custGeom>
            <a:avLst/>
            <a:gdLst/>
            <a:ahLst/>
            <a:cxnLst/>
            <a:rect l="l" t="t" r="r" b="b"/>
            <a:pathLst>
              <a:path w="12710840" h="1184047">
                <a:moveTo>
                  <a:pt x="0" y="0"/>
                </a:moveTo>
                <a:lnTo>
                  <a:pt x="12710840" y="0"/>
                </a:lnTo>
                <a:lnTo>
                  <a:pt x="12710840" y="1184046"/>
                </a:lnTo>
                <a:lnTo>
                  <a:pt x="0" y="1184046"/>
                </a:lnTo>
                <a:lnTo>
                  <a:pt x="0" y="0"/>
                </a:lnTo>
                <a:close/>
              </a:path>
            </a:pathLst>
          </a:custGeom>
          <a:blipFill>
            <a:blip r:embed="rId2">
              <a:alphaModFix amt="72000"/>
            </a:blip>
            <a:stretch>
              <a:fillRect b="-208633"/>
            </a:stretch>
          </a:blipFill>
        </p:spPr>
        <p:txBody>
          <a:bodyPr/>
          <a:lstStyle/>
          <a:p>
            <a:endParaRPr lang="en-IN"/>
          </a:p>
        </p:txBody>
      </p:sp>
      <p:grpSp>
        <p:nvGrpSpPr>
          <p:cNvPr id="3" name="Group 3"/>
          <p:cNvGrpSpPr/>
          <p:nvPr/>
        </p:nvGrpSpPr>
        <p:grpSpPr>
          <a:xfrm>
            <a:off x="2597204" y="4621816"/>
            <a:ext cx="12731346" cy="5171309"/>
            <a:chOff x="0" y="0"/>
            <a:chExt cx="3353112" cy="1361991"/>
          </a:xfrm>
        </p:grpSpPr>
        <p:sp>
          <p:nvSpPr>
            <p:cNvPr id="4" name="Freeform 4"/>
            <p:cNvSpPr/>
            <p:nvPr/>
          </p:nvSpPr>
          <p:spPr>
            <a:xfrm>
              <a:off x="0" y="0"/>
              <a:ext cx="3353112" cy="1361991"/>
            </a:xfrm>
            <a:custGeom>
              <a:avLst/>
              <a:gdLst/>
              <a:ahLst/>
              <a:cxnLst/>
              <a:rect l="l" t="t" r="r" b="b"/>
              <a:pathLst>
                <a:path w="3353112" h="1361991">
                  <a:moveTo>
                    <a:pt x="15202" y="0"/>
                  </a:moveTo>
                  <a:lnTo>
                    <a:pt x="3337909" y="0"/>
                  </a:lnTo>
                  <a:cubicBezTo>
                    <a:pt x="3341941" y="0"/>
                    <a:pt x="3345808" y="1602"/>
                    <a:pt x="3348659" y="4453"/>
                  </a:cubicBezTo>
                  <a:cubicBezTo>
                    <a:pt x="3351510" y="7304"/>
                    <a:pt x="3353112" y="11171"/>
                    <a:pt x="3353112" y="15202"/>
                  </a:cubicBezTo>
                  <a:lnTo>
                    <a:pt x="3353112" y="1346788"/>
                  </a:lnTo>
                  <a:cubicBezTo>
                    <a:pt x="3353112" y="1350820"/>
                    <a:pt x="3351510" y="1354687"/>
                    <a:pt x="3348659" y="1357538"/>
                  </a:cubicBezTo>
                  <a:cubicBezTo>
                    <a:pt x="3345808" y="1360389"/>
                    <a:pt x="3341941" y="1361991"/>
                    <a:pt x="3337909" y="1361991"/>
                  </a:cubicBezTo>
                  <a:lnTo>
                    <a:pt x="15202" y="1361991"/>
                  </a:lnTo>
                  <a:cubicBezTo>
                    <a:pt x="11171" y="1361991"/>
                    <a:pt x="7304" y="1360389"/>
                    <a:pt x="4453" y="1357538"/>
                  </a:cubicBezTo>
                  <a:cubicBezTo>
                    <a:pt x="1602" y="1354687"/>
                    <a:pt x="0" y="1350820"/>
                    <a:pt x="0" y="1346788"/>
                  </a:cubicBezTo>
                  <a:lnTo>
                    <a:pt x="0" y="15202"/>
                  </a:lnTo>
                  <a:cubicBezTo>
                    <a:pt x="0" y="11171"/>
                    <a:pt x="1602" y="7304"/>
                    <a:pt x="4453" y="4453"/>
                  </a:cubicBezTo>
                  <a:cubicBezTo>
                    <a:pt x="7304" y="1602"/>
                    <a:pt x="11171" y="0"/>
                    <a:pt x="15202" y="0"/>
                  </a:cubicBezTo>
                  <a:close/>
                </a:path>
              </a:pathLst>
            </a:custGeom>
            <a:solidFill>
              <a:srgbClr val="0F6649"/>
            </a:solidFill>
            <a:ln cap="rnd">
              <a:noFill/>
              <a:prstDash val="solid"/>
              <a:round/>
            </a:ln>
          </p:spPr>
          <p:txBody>
            <a:bodyPr/>
            <a:lstStyle/>
            <a:p>
              <a:endParaRPr lang="en-IN"/>
            </a:p>
          </p:txBody>
        </p:sp>
        <p:sp>
          <p:nvSpPr>
            <p:cNvPr id="5" name="TextBox 5"/>
            <p:cNvSpPr txBox="1"/>
            <p:nvPr/>
          </p:nvSpPr>
          <p:spPr>
            <a:xfrm>
              <a:off x="0" y="-19050"/>
              <a:ext cx="3353112" cy="1381041"/>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6" name="Group 6"/>
          <p:cNvGrpSpPr/>
          <p:nvPr/>
        </p:nvGrpSpPr>
        <p:grpSpPr>
          <a:xfrm>
            <a:off x="17259300" y="9258300"/>
            <a:ext cx="327444" cy="327444"/>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txBody>
            <a:bodyPr/>
            <a:lstStyle/>
            <a:p>
              <a:endParaRPr lang="en-IN"/>
            </a:p>
          </p:txBody>
        </p:sp>
        <p:sp>
          <p:nvSpPr>
            <p:cNvPr id="8" name="TextBox 8"/>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9" name="Group 9"/>
          <p:cNvGrpSpPr/>
          <p:nvPr/>
        </p:nvGrpSpPr>
        <p:grpSpPr>
          <a:xfrm>
            <a:off x="16708838" y="9258300"/>
            <a:ext cx="327444" cy="327444"/>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txBody>
            <a:bodyPr/>
            <a:lstStyle/>
            <a:p>
              <a:endParaRPr lang="en-IN"/>
            </a:p>
          </p:txBody>
        </p:sp>
        <p:sp>
          <p:nvSpPr>
            <p:cNvPr id="11" name="TextBox 11"/>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2" name="Group 12"/>
          <p:cNvGrpSpPr/>
          <p:nvPr/>
        </p:nvGrpSpPr>
        <p:grpSpPr>
          <a:xfrm>
            <a:off x="16128650" y="9258300"/>
            <a:ext cx="327444" cy="32744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txBody>
            <a:bodyPr/>
            <a:lstStyle/>
            <a:p>
              <a:endParaRPr lang="en-IN"/>
            </a:p>
          </p:txBody>
        </p:sp>
        <p:sp>
          <p:nvSpPr>
            <p:cNvPr id="14" name="TextBox 14"/>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5" name="Freeform 15"/>
          <p:cNvSpPr/>
          <p:nvPr/>
        </p:nvSpPr>
        <p:spPr>
          <a:xfrm>
            <a:off x="-62127" y="40028"/>
            <a:ext cx="4930588" cy="4114800"/>
          </a:xfrm>
          <a:custGeom>
            <a:avLst/>
            <a:gdLst/>
            <a:ahLst/>
            <a:cxnLst/>
            <a:rect l="l" t="t" r="r" b="b"/>
            <a:pathLst>
              <a:path w="4930588" h="4114800">
                <a:moveTo>
                  <a:pt x="0" y="0"/>
                </a:moveTo>
                <a:lnTo>
                  <a:pt x="4930588" y="0"/>
                </a:lnTo>
                <a:lnTo>
                  <a:pt x="493058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N"/>
          </a:p>
        </p:txBody>
      </p:sp>
      <p:sp>
        <p:nvSpPr>
          <p:cNvPr id="16" name="TextBox 16"/>
          <p:cNvSpPr txBox="1"/>
          <p:nvPr/>
        </p:nvSpPr>
        <p:spPr>
          <a:xfrm>
            <a:off x="3568603" y="5328242"/>
            <a:ext cx="11150794" cy="4048224"/>
          </a:xfrm>
          <a:prstGeom prst="rect">
            <a:avLst/>
          </a:prstGeom>
        </p:spPr>
        <p:txBody>
          <a:bodyPr lIns="0" tIns="0" rIns="0" bIns="0" rtlCol="0" anchor="t">
            <a:spAutoFit/>
          </a:bodyPr>
          <a:lstStyle/>
          <a:p>
            <a:pPr algn="just">
              <a:lnSpc>
                <a:spcPts val="3950"/>
              </a:lnSpc>
            </a:pPr>
            <a:r>
              <a:rPr lang="en-US" sz="2469" dirty="0">
                <a:solidFill>
                  <a:srgbClr val="FFFFFF"/>
                </a:solidFill>
                <a:latin typeface="Open Sauce"/>
                <a:ea typeface="Open Sauce"/>
                <a:cs typeface="Open Sauce"/>
                <a:sym typeface="Open Sauce"/>
              </a:rPr>
              <a:t>IRB is one of the leading marketing data and analytics companies in the </a:t>
            </a:r>
          </a:p>
          <a:p>
            <a:pPr algn="just">
              <a:lnSpc>
                <a:spcPts val="3950"/>
              </a:lnSpc>
            </a:pPr>
            <a:r>
              <a:rPr lang="en-US" sz="2469" dirty="0">
                <a:solidFill>
                  <a:srgbClr val="FFFFFF"/>
                </a:solidFill>
                <a:latin typeface="Open Sauce"/>
                <a:ea typeface="Open Sauce"/>
                <a:cs typeface="Open Sauce"/>
                <a:sym typeface="Open Sauce"/>
              </a:rPr>
              <a:t>world. We specialize in data collection (quant &amp; qual), survey design, and </a:t>
            </a:r>
          </a:p>
          <a:p>
            <a:pPr algn="just">
              <a:lnSpc>
                <a:spcPts val="3950"/>
              </a:lnSpc>
            </a:pPr>
            <a:r>
              <a:rPr lang="en-US" sz="2469" dirty="0">
                <a:solidFill>
                  <a:srgbClr val="FFFFFF"/>
                </a:solidFill>
                <a:latin typeface="Open Sauce"/>
                <a:ea typeface="Open Sauce"/>
                <a:cs typeface="Open Sauce"/>
                <a:sym typeface="Open Sauce"/>
              </a:rPr>
              <a:t>sampling methodologies. Our unrivalled panel network of 2.4M</a:t>
            </a:r>
            <a:r>
              <a:rPr lang="en-US" sz="2469">
                <a:solidFill>
                  <a:srgbClr val="FFFFFF"/>
                </a:solidFill>
                <a:latin typeface="Open Sauce"/>
                <a:ea typeface="Open Sauce"/>
                <a:cs typeface="Open Sauce"/>
                <a:sym typeface="Open Sauce"/>
              </a:rPr>
              <a:t>+ panel members </a:t>
            </a:r>
            <a:r>
              <a:rPr lang="en-US" sz="2469" dirty="0">
                <a:solidFill>
                  <a:srgbClr val="FFFFFF"/>
                </a:solidFill>
                <a:latin typeface="Open Sauce"/>
                <a:ea typeface="Open Sauce"/>
                <a:cs typeface="Open Sauce"/>
                <a:sym typeface="Open Sauce"/>
              </a:rPr>
              <a:t>span 28 countries and includes B2B audiences and consumers across all industry verticals. With 13+ years in the industry, we thrive on quality by delivering the most meaningful data with accuracy - all at a quick speed backed by industry validated technology.</a:t>
            </a:r>
          </a:p>
          <a:p>
            <a:pPr algn="just">
              <a:lnSpc>
                <a:spcPts val="3950"/>
              </a:lnSpc>
            </a:pPr>
            <a:endParaRPr lang="en-US" sz="2469" dirty="0">
              <a:solidFill>
                <a:srgbClr val="FFFFFF"/>
              </a:solidFill>
              <a:latin typeface="Open Sauce"/>
              <a:ea typeface="Open Sauce"/>
              <a:cs typeface="Open Sauce"/>
              <a:sym typeface="Open Sauce"/>
            </a:endParaRPr>
          </a:p>
        </p:txBody>
      </p:sp>
      <p:sp>
        <p:nvSpPr>
          <p:cNvPr id="17" name="TextBox 17"/>
          <p:cNvSpPr txBox="1"/>
          <p:nvPr/>
        </p:nvSpPr>
        <p:spPr>
          <a:xfrm>
            <a:off x="5679731" y="2288297"/>
            <a:ext cx="6928538" cy="1159646"/>
          </a:xfrm>
          <a:prstGeom prst="rect">
            <a:avLst/>
          </a:prstGeom>
        </p:spPr>
        <p:txBody>
          <a:bodyPr lIns="0" tIns="0" rIns="0" bIns="0" rtlCol="0" anchor="t">
            <a:spAutoFit/>
          </a:bodyPr>
          <a:lstStyle/>
          <a:p>
            <a:pPr marL="0" lvl="0" indent="0" algn="ctr">
              <a:lnSpc>
                <a:spcPts val="9582"/>
              </a:lnSpc>
              <a:spcBef>
                <a:spcPct val="0"/>
              </a:spcBef>
            </a:pPr>
            <a:r>
              <a:rPr lang="en-US" sz="6844" spc="-136">
                <a:solidFill>
                  <a:srgbClr val="FB6A0F"/>
                </a:solidFill>
                <a:latin typeface="Open Sauce Bold"/>
                <a:ea typeface="Open Sauce Bold"/>
                <a:cs typeface="Open Sauce Bold"/>
                <a:sym typeface="Open Sauce Bold"/>
              </a:rPr>
              <a:t>Introduction</a:t>
            </a:r>
          </a:p>
        </p:txBody>
      </p:sp>
      <p:sp>
        <p:nvSpPr>
          <p:cNvPr id="18" name="Freeform 9">
            <a:extLst>
              <a:ext uri="{FF2B5EF4-FFF2-40B4-BE49-F238E27FC236}">
                <a16:creationId xmlns:a16="http://schemas.microsoft.com/office/drawing/2014/main" id="{1BB438AC-6FC6-6FC8-244C-3052C9B95454}"/>
              </a:ext>
            </a:extLst>
          </p:cNvPr>
          <p:cNvSpPr/>
          <p:nvPr/>
        </p:nvSpPr>
        <p:spPr>
          <a:xfrm>
            <a:off x="15436045" y="88382"/>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5"/>
            <a:stretch>
              <a:fillRect/>
            </a:stretch>
          </a:blipFill>
        </p:spPr>
        <p:txBody>
          <a:bodyPr/>
          <a:lstStyle/>
          <a:p>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1420203" y="3418533"/>
            <a:ext cx="5128563" cy="381636"/>
          </a:xfrm>
          <a:custGeom>
            <a:avLst/>
            <a:gdLst/>
            <a:ahLst/>
            <a:cxnLst/>
            <a:rect l="l" t="t" r="r" b="b"/>
            <a:pathLst>
              <a:path w="5128563" h="381636">
                <a:moveTo>
                  <a:pt x="0" y="0"/>
                </a:moveTo>
                <a:lnTo>
                  <a:pt x="5128563" y="0"/>
                </a:lnTo>
                <a:lnTo>
                  <a:pt x="5128563" y="381636"/>
                </a:lnTo>
                <a:lnTo>
                  <a:pt x="0" y="381636"/>
                </a:lnTo>
                <a:lnTo>
                  <a:pt x="0" y="0"/>
                </a:lnTo>
                <a:close/>
              </a:path>
            </a:pathLst>
          </a:custGeom>
          <a:blipFill>
            <a:blip r:embed="rId2">
              <a:alphaModFix amt="72000"/>
            </a:blip>
            <a:stretch>
              <a:fillRect b="-286352"/>
            </a:stretch>
          </a:blipFill>
        </p:spPr>
        <p:txBody>
          <a:bodyPr/>
          <a:lstStyle/>
          <a:p>
            <a:endParaRPr lang="en-IN"/>
          </a:p>
        </p:txBody>
      </p:sp>
      <p:grpSp>
        <p:nvGrpSpPr>
          <p:cNvPr id="3" name="Group 3"/>
          <p:cNvGrpSpPr/>
          <p:nvPr/>
        </p:nvGrpSpPr>
        <p:grpSpPr>
          <a:xfrm>
            <a:off x="9956402" y="1146457"/>
            <a:ext cx="8042596" cy="2086085"/>
            <a:chOff x="0" y="0"/>
            <a:chExt cx="1861264" cy="482774"/>
          </a:xfrm>
        </p:grpSpPr>
        <p:sp>
          <p:nvSpPr>
            <p:cNvPr id="4" name="Freeform 4"/>
            <p:cNvSpPr/>
            <p:nvPr/>
          </p:nvSpPr>
          <p:spPr>
            <a:xfrm>
              <a:off x="0" y="0"/>
              <a:ext cx="1861264" cy="482774"/>
            </a:xfrm>
            <a:custGeom>
              <a:avLst/>
              <a:gdLst/>
              <a:ahLst/>
              <a:cxnLst/>
              <a:rect l="l" t="t" r="r" b="b"/>
              <a:pathLst>
                <a:path w="1861264" h="482774">
                  <a:moveTo>
                    <a:pt x="30804" y="0"/>
                  </a:moveTo>
                  <a:lnTo>
                    <a:pt x="1830460" y="0"/>
                  </a:lnTo>
                  <a:cubicBezTo>
                    <a:pt x="1847473" y="0"/>
                    <a:pt x="1861264" y="13791"/>
                    <a:pt x="1861264" y="30804"/>
                  </a:cubicBezTo>
                  <a:lnTo>
                    <a:pt x="1861264" y="451970"/>
                  </a:lnTo>
                  <a:cubicBezTo>
                    <a:pt x="1861264" y="468983"/>
                    <a:pt x="1847473" y="482774"/>
                    <a:pt x="1830460" y="482774"/>
                  </a:cubicBezTo>
                  <a:lnTo>
                    <a:pt x="30804" y="482774"/>
                  </a:lnTo>
                  <a:cubicBezTo>
                    <a:pt x="13791" y="482774"/>
                    <a:pt x="0" y="468983"/>
                    <a:pt x="0" y="451970"/>
                  </a:cubicBezTo>
                  <a:lnTo>
                    <a:pt x="0" y="30804"/>
                  </a:lnTo>
                  <a:cubicBezTo>
                    <a:pt x="0" y="13791"/>
                    <a:pt x="13791" y="0"/>
                    <a:pt x="30804" y="0"/>
                  </a:cubicBezTo>
                  <a:close/>
                </a:path>
              </a:pathLst>
            </a:custGeom>
            <a:solidFill>
              <a:srgbClr val="FFFFFF"/>
            </a:solidFill>
            <a:ln w="104775" cap="rnd">
              <a:solidFill>
                <a:srgbClr val="0F6649"/>
              </a:solidFill>
              <a:prstDash val="solid"/>
              <a:round/>
            </a:ln>
          </p:spPr>
          <p:txBody>
            <a:bodyPr/>
            <a:lstStyle/>
            <a:p>
              <a:endParaRPr lang="en-IN"/>
            </a:p>
          </p:txBody>
        </p:sp>
        <p:sp>
          <p:nvSpPr>
            <p:cNvPr id="5" name="TextBox 5"/>
            <p:cNvSpPr txBox="1"/>
            <p:nvPr/>
          </p:nvSpPr>
          <p:spPr>
            <a:xfrm>
              <a:off x="0" y="-38100"/>
              <a:ext cx="1861264" cy="520874"/>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8307532" y="1878174"/>
            <a:ext cx="1228028" cy="1226514"/>
            <a:chOff x="0" y="0"/>
            <a:chExt cx="323431" cy="323032"/>
          </a:xfrm>
        </p:grpSpPr>
        <p:sp>
          <p:nvSpPr>
            <p:cNvPr id="7" name="Freeform 7"/>
            <p:cNvSpPr/>
            <p:nvPr/>
          </p:nvSpPr>
          <p:spPr>
            <a:xfrm>
              <a:off x="0" y="0"/>
              <a:ext cx="323431" cy="323032"/>
            </a:xfrm>
            <a:custGeom>
              <a:avLst/>
              <a:gdLst/>
              <a:ahLst/>
              <a:cxnLst/>
              <a:rect l="l" t="t" r="r" b="b"/>
              <a:pathLst>
                <a:path w="323431" h="323032">
                  <a:moveTo>
                    <a:pt x="0" y="0"/>
                  </a:moveTo>
                  <a:lnTo>
                    <a:pt x="323431" y="0"/>
                  </a:lnTo>
                  <a:lnTo>
                    <a:pt x="323431" y="323032"/>
                  </a:lnTo>
                  <a:lnTo>
                    <a:pt x="0" y="323032"/>
                  </a:lnTo>
                  <a:close/>
                </a:path>
              </a:pathLst>
            </a:custGeom>
            <a:solidFill>
              <a:srgbClr val="FFFFFF"/>
            </a:solidFill>
          </p:spPr>
          <p:txBody>
            <a:bodyPr/>
            <a:lstStyle/>
            <a:p>
              <a:endParaRPr lang="en-IN"/>
            </a:p>
          </p:txBody>
        </p:sp>
        <p:sp>
          <p:nvSpPr>
            <p:cNvPr id="8" name="TextBox 8"/>
            <p:cNvSpPr txBox="1"/>
            <p:nvPr/>
          </p:nvSpPr>
          <p:spPr>
            <a:xfrm>
              <a:off x="0" y="-114300"/>
              <a:ext cx="323431" cy="437332"/>
            </a:xfrm>
            <a:prstGeom prst="rect">
              <a:avLst/>
            </a:prstGeom>
          </p:spPr>
          <p:txBody>
            <a:bodyPr lIns="50800" tIns="50800" rIns="50800" bIns="50800" rtlCol="0" anchor="ctr"/>
            <a:lstStyle/>
            <a:p>
              <a:pPr algn="ctr">
                <a:lnSpc>
                  <a:spcPts val="8076"/>
                </a:lnSpc>
              </a:pPr>
              <a:endParaRPr/>
            </a:p>
          </p:txBody>
        </p:sp>
      </p:grpSp>
      <p:sp>
        <p:nvSpPr>
          <p:cNvPr id="9" name="Freeform 9"/>
          <p:cNvSpPr/>
          <p:nvPr/>
        </p:nvSpPr>
        <p:spPr>
          <a:xfrm rot="-10800000">
            <a:off x="11613625" y="6102776"/>
            <a:ext cx="5128563" cy="381636"/>
          </a:xfrm>
          <a:custGeom>
            <a:avLst/>
            <a:gdLst/>
            <a:ahLst/>
            <a:cxnLst/>
            <a:rect l="l" t="t" r="r" b="b"/>
            <a:pathLst>
              <a:path w="5128563" h="381636">
                <a:moveTo>
                  <a:pt x="0" y="0"/>
                </a:moveTo>
                <a:lnTo>
                  <a:pt x="5128564" y="0"/>
                </a:lnTo>
                <a:lnTo>
                  <a:pt x="5128564" y="381636"/>
                </a:lnTo>
                <a:lnTo>
                  <a:pt x="0" y="381636"/>
                </a:lnTo>
                <a:lnTo>
                  <a:pt x="0" y="0"/>
                </a:lnTo>
                <a:close/>
              </a:path>
            </a:pathLst>
          </a:custGeom>
          <a:blipFill>
            <a:blip r:embed="rId2">
              <a:alphaModFix amt="72000"/>
            </a:blip>
            <a:stretch>
              <a:fillRect b="-286352"/>
            </a:stretch>
          </a:blipFill>
        </p:spPr>
        <p:txBody>
          <a:bodyPr/>
          <a:lstStyle/>
          <a:p>
            <a:endParaRPr lang="en-IN"/>
          </a:p>
        </p:txBody>
      </p:sp>
      <p:grpSp>
        <p:nvGrpSpPr>
          <p:cNvPr id="10" name="Group 10"/>
          <p:cNvGrpSpPr/>
          <p:nvPr/>
        </p:nvGrpSpPr>
        <p:grpSpPr>
          <a:xfrm>
            <a:off x="8307532" y="4374347"/>
            <a:ext cx="1228028" cy="1226514"/>
            <a:chOff x="0" y="0"/>
            <a:chExt cx="323431" cy="323032"/>
          </a:xfrm>
        </p:grpSpPr>
        <p:sp>
          <p:nvSpPr>
            <p:cNvPr id="11" name="Freeform 11"/>
            <p:cNvSpPr/>
            <p:nvPr/>
          </p:nvSpPr>
          <p:spPr>
            <a:xfrm>
              <a:off x="0" y="0"/>
              <a:ext cx="323431" cy="323032"/>
            </a:xfrm>
            <a:custGeom>
              <a:avLst/>
              <a:gdLst/>
              <a:ahLst/>
              <a:cxnLst/>
              <a:rect l="l" t="t" r="r" b="b"/>
              <a:pathLst>
                <a:path w="323431" h="323032">
                  <a:moveTo>
                    <a:pt x="0" y="0"/>
                  </a:moveTo>
                  <a:lnTo>
                    <a:pt x="323431" y="0"/>
                  </a:lnTo>
                  <a:lnTo>
                    <a:pt x="323431" y="323032"/>
                  </a:lnTo>
                  <a:lnTo>
                    <a:pt x="0" y="323032"/>
                  </a:lnTo>
                  <a:close/>
                </a:path>
              </a:pathLst>
            </a:custGeom>
            <a:solidFill>
              <a:srgbClr val="FFFFFF"/>
            </a:solidFill>
          </p:spPr>
          <p:txBody>
            <a:bodyPr/>
            <a:lstStyle/>
            <a:p>
              <a:endParaRPr lang="en-IN"/>
            </a:p>
          </p:txBody>
        </p:sp>
        <p:sp>
          <p:nvSpPr>
            <p:cNvPr id="12" name="TextBox 12"/>
            <p:cNvSpPr txBox="1"/>
            <p:nvPr/>
          </p:nvSpPr>
          <p:spPr>
            <a:xfrm>
              <a:off x="0" y="-114300"/>
              <a:ext cx="323431" cy="437332"/>
            </a:xfrm>
            <a:prstGeom prst="rect">
              <a:avLst/>
            </a:prstGeom>
          </p:spPr>
          <p:txBody>
            <a:bodyPr lIns="50800" tIns="50800" rIns="50800" bIns="50800" rtlCol="0" anchor="ctr"/>
            <a:lstStyle/>
            <a:p>
              <a:pPr algn="ctr">
                <a:lnSpc>
                  <a:spcPts val="8076"/>
                </a:lnSpc>
              </a:pPr>
              <a:endParaRPr/>
            </a:p>
          </p:txBody>
        </p:sp>
      </p:grpSp>
      <p:sp>
        <p:nvSpPr>
          <p:cNvPr id="13" name="Freeform 13"/>
          <p:cNvSpPr/>
          <p:nvPr/>
        </p:nvSpPr>
        <p:spPr>
          <a:xfrm rot="-10800000">
            <a:off x="11613625" y="8970486"/>
            <a:ext cx="5128563" cy="381636"/>
          </a:xfrm>
          <a:custGeom>
            <a:avLst/>
            <a:gdLst/>
            <a:ahLst/>
            <a:cxnLst/>
            <a:rect l="l" t="t" r="r" b="b"/>
            <a:pathLst>
              <a:path w="5128563" h="381636">
                <a:moveTo>
                  <a:pt x="0" y="0"/>
                </a:moveTo>
                <a:lnTo>
                  <a:pt x="5128564" y="0"/>
                </a:lnTo>
                <a:lnTo>
                  <a:pt x="5128564" y="381636"/>
                </a:lnTo>
                <a:lnTo>
                  <a:pt x="0" y="381636"/>
                </a:lnTo>
                <a:lnTo>
                  <a:pt x="0" y="0"/>
                </a:lnTo>
                <a:close/>
              </a:path>
            </a:pathLst>
          </a:custGeom>
          <a:blipFill>
            <a:blip r:embed="rId2">
              <a:alphaModFix amt="72000"/>
            </a:blip>
            <a:stretch>
              <a:fillRect b="-286352"/>
            </a:stretch>
          </a:blipFill>
        </p:spPr>
        <p:txBody>
          <a:bodyPr/>
          <a:lstStyle/>
          <a:p>
            <a:endParaRPr lang="en-IN"/>
          </a:p>
        </p:txBody>
      </p:sp>
      <p:grpSp>
        <p:nvGrpSpPr>
          <p:cNvPr id="14" name="Group 14"/>
          <p:cNvGrpSpPr/>
          <p:nvPr/>
        </p:nvGrpSpPr>
        <p:grpSpPr>
          <a:xfrm>
            <a:off x="9969971" y="6693901"/>
            <a:ext cx="8029027" cy="2086085"/>
            <a:chOff x="0" y="0"/>
            <a:chExt cx="1858123" cy="482774"/>
          </a:xfrm>
        </p:grpSpPr>
        <p:sp>
          <p:nvSpPr>
            <p:cNvPr id="15" name="Freeform 15"/>
            <p:cNvSpPr/>
            <p:nvPr/>
          </p:nvSpPr>
          <p:spPr>
            <a:xfrm>
              <a:off x="0" y="0"/>
              <a:ext cx="1858123" cy="482774"/>
            </a:xfrm>
            <a:custGeom>
              <a:avLst/>
              <a:gdLst/>
              <a:ahLst/>
              <a:cxnLst/>
              <a:rect l="l" t="t" r="r" b="b"/>
              <a:pathLst>
                <a:path w="1858123" h="482774">
                  <a:moveTo>
                    <a:pt x="30856" y="0"/>
                  </a:moveTo>
                  <a:lnTo>
                    <a:pt x="1827268" y="0"/>
                  </a:lnTo>
                  <a:cubicBezTo>
                    <a:pt x="1844309" y="0"/>
                    <a:pt x="1858123" y="13815"/>
                    <a:pt x="1858123" y="30856"/>
                  </a:cubicBezTo>
                  <a:lnTo>
                    <a:pt x="1858123" y="451918"/>
                  </a:lnTo>
                  <a:cubicBezTo>
                    <a:pt x="1858123" y="460102"/>
                    <a:pt x="1854873" y="467950"/>
                    <a:pt x="1849086" y="473736"/>
                  </a:cubicBezTo>
                  <a:cubicBezTo>
                    <a:pt x="1843300" y="479523"/>
                    <a:pt x="1835451" y="482774"/>
                    <a:pt x="1827268" y="482774"/>
                  </a:cubicBezTo>
                  <a:lnTo>
                    <a:pt x="30856" y="482774"/>
                  </a:lnTo>
                  <a:cubicBezTo>
                    <a:pt x="22672" y="482774"/>
                    <a:pt x="14824" y="479523"/>
                    <a:pt x="9037" y="473736"/>
                  </a:cubicBezTo>
                  <a:cubicBezTo>
                    <a:pt x="3251" y="467950"/>
                    <a:pt x="0" y="460102"/>
                    <a:pt x="0" y="451918"/>
                  </a:cubicBezTo>
                  <a:lnTo>
                    <a:pt x="0" y="30856"/>
                  </a:lnTo>
                  <a:cubicBezTo>
                    <a:pt x="0" y="22672"/>
                    <a:pt x="3251" y="14824"/>
                    <a:pt x="9037" y="9037"/>
                  </a:cubicBezTo>
                  <a:cubicBezTo>
                    <a:pt x="14824" y="3251"/>
                    <a:pt x="22672" y="0"/>
                    <a:pt x="30856" y="0"/>
                  </a:cubicBezTo>
                  <a:close/>
                </a:path>
              </a:pathLst>
            </a:custGeom>
            <a:solidFill>
              <a:srgbClr val="FFFFFF"/>
            </a:solidFill>
            <a:ln w="104775" cap="rnd">
              <a:solidFill>
                <a:srgbClr val="0F6649"/>
              </a:solidFill>
              <a:prstDash val="solid"/>
              <a:round/>
            </a:ln>
          </p:spPr>
          <p:txBody>
            <a:bodyPr/>
            <a:lstStyle/>
            <a:p>
              <a:endParaRPr lang="en-IN"/>
            </a:p>
          </p:txBody>
        </p:sp>
        <p:sp>
          <p:nvSpPr>
            <p:cNvPr id="16" name="TextBox 16"/>
            <p:cNvSpPr txBox="1"/>
            <p:nvPr/>
          </p:nvSpPr>
          <p:spPr>
            <a:xfrm>
              <a:off x="0" y="-38100"/>
              <a:ext cx="1858123" cy="520874"/>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7" name="Group 17"/>
          <p:cNvGrpSpPr/>
          <p:nvPr/>
        </p:nvGrpSpPr>
        <p:grpSpPr>
          <a:xfrm>
            <a:off x="8307532" y="7032444"/>
            <a:ext cx="1228028" cy="1226514"/>
            <a:chOff x="0" y="0"/>
            <a:chExt cx="323431" cy="323032"/>
          </a:xfrm>
        </p:grpSpPr>
        <p:sp>
          <p:nvSpPr>
            <p:cNvPr id="18" name="Freeform 18"/>
            <p:cNvSpPr/>
            <p:nvPr/>
          </p:nvSpPr>
          <p:spPr>
            <a:xfrm>
              <a:off x="0" y="0"/>
              <a:ext cx="323431" cy="323032"/>
            </a:xfrm>
            <a:custGeom>
              <a:avLst/>
              <a:gdLst/>
              <a:ahLst/>
              <a:cxnLst/>
              <a:rect l="l" t="t" r="r" b="b"/>
              <a:pathLst>
                <a:path w="323431" h="323032">
                  <a:moveTo>
                    <a:pt x="0" y="0"/>
                  </a:moveTo>
                  <a:lnTo>
                    <a:pt x="323431" y="0"/>
                  </a:lnTo>
                  <a:lnTo>
                    <a:pt x="323431" y="323032"/>
                  </a:lnTo>
                  <a:lnTo>
                    <a:pt x="0" y="323032"/>
                  </a:lnTo>
                  <a:close/>
                </a:path>
              </a:pathLst>
            </a:custGeom>
            <a:solidFill>
              <a:srgbClr val="FFFFFF"/>
            </a:solidFill>
          </p:spPr>
          <p:txBody>
            <a:bodyPr/>
            <a:lstStyle/>
            <a:p>
              <a:endParaRPr lang="en-IN"/>
            </a:p>
          </p:txBody>
        </p:sp>
        <p:sp>
          <p:nvSpPr>
            <p:cNvPr id="19" name="TextBox 19"/>
            <p:cNvSpPr txBox="1"/>
            <p:nvPr/>
          </p:nvSpPr>
          <p:spPr>
            <a:xfrm>
              <a:off x="0" y="-114300"/>
              <a:ext cx="323431" cy="437332"/>
            </a:xfrm>
            <a:prstGeom prst="rect">
              <a:avLst/>
            </a:prstGeom>
          </p:spPr>
          <p:txBody>
            <a:bodyPr lIns="50800" tIns="50800" rIns="50800" bIns="50800" rtlCol="0" anchor="ctr"/>
            <a:lstStyle/>
            <a:p>
              <a:pPr algn="ctr">
                <a:lnSpc>
                  <a:spcPts val="8076"/>
                </a:lnSpc>
              </a:pPr>
              <a:endParaRPr/>
            </a:p>
          </p:txBody>
        </p:sp>
      </p:grpSp>
      <p:sp>
        <p:nvSpPr>
          <p:cNvPr id="20" name="Freeform 20"/>
          <p:cNvSpPr/>
          <p:nvPr/>
        </p:nvSpPr>
        <p:spPr>
          <a:xfrm>
            <a:off x="7089955" y="2051404"/>
            <a:ext cx="2445605" cy="2002244"/>
          </a:xfrm>
          <a:custGeom>
            <a:avLst/>
            <a:gdLst/>
            <a:ahLst/>
            <a:cxnLst/>
            <a:rect l="l" t="t" r="r" b="b"/>
            <a:pathLst>
              <a:path w="2445605" h="2002244">
                <a:moveTo>
                  <a:pt x="0" y="0"/>
                </a:moveTo>
                <a:lnTo>
                  <a:pt x="2445605" y="0"/>
                </a:lnTo>
                <a:lnTo>
                  <a:pt x="2445605" y="2002244"/>
                </a:lnTo>
                <a:lnTo>
                  <a:pt x="0" y="2002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N"/>
          </a:p>
        </p:txBody>
      </p:sp>
      <p:sp>
        <p:nvSpPr>
          <p:cNvPr id="21" name="Freeform 21"/>
          <p:cNvSpPr/>
          <p:nvPr/>
        </p:nvSpPr>
        <p:spPr>
          <a:xfrm>
            <a:off x="7089955" y="7502386"/>
            <a:ext cx="2445605" cy="2002244"/>
          </a:xfrm>
          <a:custGeom>
            <a:avLst/>
            <a:gdLst/>
            <a:ahLst/>
            <a:cxnLst/>
            <a:rect l="l" t="t" r="r" b="b"/>
            <a:pathLst>
              <a:path w="2445605" h="2002244">
                <a:moveTo>
                  <a:pt x="0" y="0"/>
                </a:moveTo>
                <a:lnTo>
                  <a:pt x="2445605" y="0"/>
                </a:lnTo>
                <a:lnTo>
                  <a:pt x="2445605" y="2002244"/>
                </a:lnTo>
                <a:lnTo>
                  <a:pt x="0" y="2002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N"/>
          </a:p>
        </p:txBody>
      </p:sp>
      <p:sp>
        <p:nvSpPr>
          <p:cNvPr id="22" name="Freeform 22"/>
          <p:cNvSpPr/>
          <p:nvPr/>
        </p:nvSpPr>
        <p:spPr>
          <a:xfrm>
            <a:off x="57956" y="3271834"/>
            <a:ext cx="6834270" cy="4114800"/>
          </a:xfrm>
          <a:custGeom>
            <a:avLst/>
            <a:gdLst/>
            <a:ahLst/>
            <a:cxnLst/>
            <a:rect l="l" t="t" r="r" b="b"/>
            <a:pathLst>
              <a:path w="6834270" h="4114800">
                <a:moveTo>
                  <a:pt x="0" y="0"/>
                </a:moveTo>
                <a:lnTo>
                  <a:pt x="6834270" y="0"/>
                </a:lnTo>
                <a:lnTo>
                  <a:pt x="683427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N"/>
          </a:p>
        </p:txBody>
      </p:sp>
      <p:sp>
        <p:nvSpPr>
          <p:cNvPr id="23" name="TextBox 23"/>
          <p:cNvSpPr txBox="1"/>
          <p:nvPr/>
        </p:nvSpPr>
        <p:spPr>
          <a:xfrm>
            <a:off x="1028700" y="4004910"/>
            <a:ext cx="5012784" cy="662673"/>
          </a:xfrm>
          <a:prstGeom prst="rect">
            <a:avLst/>
          </a:prstGeom>
        </p:spPr>
        <p:txBody>
          <a:bodyPr lIns="0" tIns="0" rIns="0" bIns="0" rtlCol="0" anchor="t">
            <a:spAutoFit/>
          </a:bodyPr>
          <a:lstStyle/>
          <a:p>
            <a:pPr marL="0" lvl="0" indent="0" algn="l">
              <a:lnSpc>
                <a:spcPts val="5430"/>
              </a:lnSpc>
              <a:spcBef>
                <a:spcPct val="0"/>
              </a:spcBef>
            </a:pPr>
            <a:r>
              <a:rPr lang="en-US" sz="3878" spc="-77">
                <a:solidFill>
                  <a:srgbClr val="FDFBFB"/>
                </a:solidFill>
                <a:latin typeface="Open Sauce Bold"/>
                <a:ea typeface="Open Sauce Bold"/>
                <a:cs typeface="Open Sauce Bold"/>
                <a:sym typeface="Open Sauce Bold"/>
              </a:rPr>
              <a:t>Our Methodology</a:t>
            </a:r>
          </a:p>
        </p:txBody>
      </p:sp>
      <p:sp>
        <p:nvSpPr>
          <p:cNvPr id="24" name="TextBox 24"/>
          <p:cNvSpPr txBox="1"/>
          <p:nvPr/>
        </p:nvSpPr>
        <p:spPr>
          <a:xfrm>
            <a:off x="666615" y="5370210"/>
            <a:ext cx="6064231" cy="923384"/>
          </a:xfrm>
          <a:prstGeom prst="rect">
            <a:avLst/>
          </a:prstGeom>
        </p:spPr>
        <p:txBody>
          <a:bodyPr lIns="0" tIns="0" rIns="0" bIns="0" rtlCol="0" anchor="t">
            <a:spAutoFit/>
          </a:bodyPr>
          <a:lstStyle/>
          <a:p>
            <a:pPr marL="0" lvl="0" indent="0" algn="l">
              <a:lnSpc>
                <a:spcPts val="3771"/>
              </a:lnSpc>
            </a:pPr>
            <a:r>
              <a:rPr lang="en-US" sz="2514">
                <a:solidFill>
                  <a:srgbClr val="FDFBFB"/>
                </a:solidFill>
                <a:latin typeface="Open Sauce"/>
                <a:ea typeface="Open Sauce"/>
                <a:cs typeface="Open Sauce"/>
                <a:sym typeface="Open Sauce"/>
              </a:rPr>
              <a:t>2 core dimensions of our research methodology</a:t>
            </a:r>
          </a:p>
        </p:txBody>
      </p:sp>
      <p:sp>
        <p:nvSpPr>
          <p:cNvPr id="25" name="TextBox 25"/>
          <p:cNvSpPr txBox="1"/>
          <p:nvPr/>
        </p:nvSpPr>
        <p:spPr>
          <a:xfrm>
            <a:off x="10236734" y="1839981"/>
            <a:ext cx="7882347" cy="375631"/>
          </a:xfrm>
          <a:prstGeom prst="rect">
            <a:avLst/>
          </a:prstGeom>
        </p:spPr>
        <p:txBody>
          <a:bodyPr lIns="0" tIns="0" rIns="0" bIns="0" rtlCol="0" anchor="t">
            <a:spAutoFit/>
          </a:bodyPr>
          <a:lstStyle/>
          <a:p>
            <a:pPr marL="0" lvl="0" indent="0" algn="l">
              <a:lnSpc>
                <a:spcPts val="3094"/>
              </a:lnSpc>
              <a:spcBef>
                <a:spcPct val="0"/>
              </a:spcBef>
            </a:pPr>
            <a:r>
              <a:rPr lang="en-US" sz="2417">
                <a:solidFill>
                  <a:srgbClr val="333231"/>
                </a:solidFill>
                <a:latin typeface="Open Sauce Bold"/>
                <a:ea typeface="Open Sauce Bold"/>
                <a:cs typeface="Open Sauce Bold"/>
                <a:sym typeface="Open Sauce Bold"/>
              </a:rPr>
              <a:t>P.E.E.P - Panel Engagement &amp; Elimination Process</a:t>
            </a:r>
          </a:p>
        </p:txBody>
      </p:sp>
      <p:sp>
        <p:nvSpPr>
          <p:cNvPr id="26" name="TextBox 26"/>
          <p:cNvSpPr txBox="1"/>
          <p:nvPr/>
        </p:nvSpPr>
        <p:spPr>
          <a:xfrm>
            <a:off x="10536475" y="7360847"/>
            <a:ext cx="6882449" cy="376096"/>
          </a:xfrm>
          <a:prstGeom prst="rect">
            <a:avLst/>
          </a:prstGeom>
        </p:spPr>
        <p:txBody>
          <a:bodyPr lIns="0" tIns="0" rIns="0" bIns="0" rtlCol="0" anchor="t">
            <a:spAutoFit/>
          </a:bodyPr>
          <a:lstStyle/>
          <a:p>
            <a:pPr marL="0" lvl="0" indent="0" algn="l">
              <a:lnSpc>
                <a:spcPts val="3017"/>
              </a:lnSpc>
              <a:spcBef>
                <a:spcPct val="0"/>
              </a:spcBef>
            </a:pPr>
            <a:r>
              <a:rPr lang="en-US" sz="2357">
                <a:solidFill>
                  <a:srgbClr val="333231"/>
                </a:solidFill>
                <a:latin typeface="Open Sauce Bold"/>
                <a:ea typeface="Open Sauce Bold"/>
                <a:cs typeface="Open Sauce Bold"/>
                <a:sym typeface="Open Sauce Bold"/>
              </a:rPr>
              <a:t>K.Y.R - Know Your Respondents Technology</a:t>
            </a:r>
          </a:p>
        </p:txBody>
      </p:sp>
      <p:sp>
        <p:nvSpPr>
          <p:cNvPr id="28" name="Freeform 9">
            <a:extLst>
              <a:ext uri="{FF2B5EF4-FFF2-40B4-BE49-F238E27FC236}">
                <a16:creationId xmlns:a16="http://schemas.microsoft.com/office/drawing/2014/main" id="{F4FE78F5-04DA-0834-A429-5A36996E8952}"/>
              </a:ext>
            </a:extLst>
          </p:cNvPr>
          <p:cNvSpPr/>
          <p:nvPr/>
        </p:nvSpPr>
        <p:spPr>
          <a:xfrm>
            <a:off x="0" y="171003"/>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7"/>
            <a:stretch>
              <a:fillRect/>
            </a:stretch>
          </a:blipFill>
        </p:spPr>
        <p:txBody>
          <a:bodyPr/>
          <a:lstStyle/>
          <a:p>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4592460" y="2868946"/>
            <a:ext cx="3695540" cy="7418054"/>
          </a:xfrm>
          <a:custGeom>
            <a:avLst/>
            <a:gdLst/>
            <a:ahLst/>
            <a:cxnLst/>
            <a:rect l="l" t="t" r="r" b="b"/>
            <a:pathLst>
              <a:path w="3695540" h="7418054">
                <a:moveTo>
                  <a:pt x="0" y="0"/>
                </a:moveTo>
                <a:lnTo>
                  <a:pt x="3695539" y="0"/>
                </a:lnTo>
                <a:lnTo>
                  <a:pt x="3695539" y="7418055"/>
                </a:lnTo>
                <a:lnTo>
                  <a:pt x="0" y="741805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IN"/>
          </a:p>
        </p:txBody>
      </p:sp>
      <p:sp>
        <p:nvSpPr>
          <p:cNvPr id="3" name="Freeform 3"/>
          <p:cNvSpPr/>
          <p:nvPr/>
        </p:nvSpPr>
        <p:spPr>
          <a:xfrm rot="-10800000">
            <a:off x="0" y="0"/>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IN"/>
          </a:p>
        </p:txBody>
      </p:sp>
      <p:sp>
        <p:nvSpPr>
          <p:cNvPr id="5" name="TextBox 5"/>
          <p:cNvSpPr txBox="1"/>
          <p:nvPr/>
        </p:nvSpPr>
        <p:spPr>
          <a:xfrm>
            <a:off x="5462606" y="419100"/>
            <a:ext cx="7362789" cy="866067"/>
          </a:xfrm>
          <a:prstGeom prst="rect">
            <a:avLst/>
          </a:prstGeom>
        </p:spPr>
        <p:txBody>
          <a:bodyPr lIns="0" tIns="0" rIns="0" bIns="0" rtlCol="0" anchor="t">
            <a:spAutoFit/>
          </a:bodyPr>
          <a:lstStyle/>
          <a:p>
            <a:pPr algn="ctr">
              <a:lnSpc>
                <a:spcPts val="7178"/>
              </a:lnSpc>
            </a:pPr>
            <a:r>
              <a:rPr lang="en-US" sz="5127" spc="-102" dirty="0">
                <a:solidFill>
                  <a:srgbClr val="191919"/>
                </a:solidFill>
                <a:latin typeface="Open Sauce Bold"/>
                <a:ea typeface="Open Sauce Bold"/>
                <a:cs typeface="Open Sauce Bold"/>
                <a:sym typeface="Open Sauce Bold"/>
              </a:rPr>
              <a:t>Our Technology</a:t>
            </a:r>
          </a:p>
        </p:txBody>
      </p:sp>
      <p:pic>
        <p:nvPicPr>
          <p:cNvPr id="8" name="Picture 7" descr="A table with text on it&#10;&#10;Description automatically generated">
            <a:extLst>
              <a:ext uri="{FF2B5EF4-FFF2-40B4-BE49-F238E27FC236}">
                <a16:creationId xmlns:a16="http://schemas.microsoft.com/office/drawing/2014/main" id="{1C58F3CD-8AF1-D9BB-04E0-9A60276A34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9744" y="1790700"/>
            <a:ext cx="14408514" cy="8244375"/>
          </a:xfrm>
          <a:prstGeom prst="rect">
            <a:avLst/>
          </a:prstGeom>
        </p:spPr>
      </p:pic>
      <p:sp>
        <p:nvSpPr>
          <p:cNvPr id="9" name="Freeform 9">
            <a:extLst>
              <a:ext uri="{FF2B5EF4-FFF2-40B4-BE49-F238E27FC236}">
                <a16:creationId xmlns:a16="http://schemas.microsoft.com/office/drawing/2014/main" id="{ED06A0B2-115F-970B-18E2-9FD8F0830A3E}"/>
              </a:ext>
            </a:extLst>
          </p:cNvPr>
          <p:cNvSpPr/>
          <p:nvPr/>
        </p:nvSpPr>
        <p:spPr>
          <a:xfrm>
            <a:off x="15436045" y="88382"/>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5"/>
            <a:stretch>
              <a:fillRect/>
            </a:stretch>
          </a:blipFill>
        </p:spPr>
        <p:txBody>
          <a:bodyPr/>
          <a:lstStyle/>
          <a:p>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IN"/>
          </a:p>
        </p:txBody>
      </p:sp>
      <p:grpSp>
        <p:nvGrpSpPr>
          <p:cNvPr id="3" name="Group 3"/>
          <p:cNvGrpSpPr/>
          <p:nvPr/>
        </p:nvGrpSpPr>
        <p:grpSpPr>
          <a:xfrm>
            <a:off x="363679" y="349097"/>
            <a:ext cx="17600669" cy="9637285"/>
            <a:chOff x="0" y="0"/>
            <a:chExt cx="4635567" cy="2538215"/>
          </a:xfrm>
        </p:grpSpPr>
        <p:sp>
          <p:nvSpPr>
            <p:cNvPr id="4" name="Freeform 4"/>
            <p:cNvSpPr/>
            <p:nvPr/>
          </p:nvSpPr>
          <p:spPr>
            <a:xfrm>
              <a:off x="0" y="0"/>
              <a:ext cx="4635567" cy="2538215"/>
            </a:xfrm>
            <a:custGeom>
              <a:avLst/>
              <a:gdLst/>
              <a:ahLst/>
              <a:cxnLst/>
              <a:rect l="l" t="t" r="r" b="b"/>
              <a:pathLst>
                <a:path w="4635567" h="2538215">
                  <a:moveTo>
                    <a:pt x="10997" y="0"/>
                  </a:moveTo>
                  <a:lnTo>
                    <a:pt x="4624570" y="0"/>
                  </a:lnTo>
                  <a:cubicBezTo>
                    <a:pt x="4627487" y="0"/>
                    <a:pt x="4630284" y="1159"/>
                    <a:pt x="4632346" y="3221"/>
                  </a:cubicBezTo>
                  <a:cubicBezTo>
                    <a:pt x="4634409" y="5283"/>
                    <a:pt x="4635567" y="8080"/>
                    <a:pt x="4635567" y="10997"/>
                  </a:cubicBezTo>
                  <a:lnTo>
                    <a:pt x="4635567" y="2527218"/>
                  </a:lnTo>
                  <a:cubicBezTo>
                    <a:pt x="4635567" y="2530135"/>
                    <a:pt x="4634409" y="2532932"/>
                    <a:pt x="4632346" y="2534994"/>
                  </a:cubicBezTo>
                  <a:cubicBezTo>
                    <a:pt x="4630284" y="2537056"/>
                    <a:pt x="4627487" y="2538215"/>
                    <a:pt x="4624570" y="2538215"/>
                  </a:cubicBezTo>
                  <a:lnTo>
                    <a:pt x="10997" y="2538215"/>
                  </a:lnTo>
                  <a:cubicBezTo>
                    <a:pt x="8080" y="2538215"/>
                    <a:pt x="5283" y="2537056"/>
                    <a:pt x="3221" y="2534994"/>
                  </a:cubicBezTo>
                  <a:cubicBezTo>
                    <a:pt x="1159" y="2532932"/>
                    <a:pt x="0" y="2530135"/>
                    <a:pt x="0" y="2527218"/>
                  </a:cubicBezTo>
                  <a:lnTo>
                    <a:pt x="0" y="10997"/>
                  </a:lnTo>
                  <a:cubicBezTo>
                    <a:pt x="0" y="8080"/>
                    <a:pt x="1159" y="5283"/>
                    <a:pt x="3221" y="3221"/>
                  </a:cubicBezTo>
                  <a:cubicBezTo>
                    <a:pt x="5283" y="1159"/>
                    <a:pt x="8080" y="0"/>
                    <a:pt x="10997" y="0"/>
                  </a:cubicBezTo>
                  <a:close/>
                </a:path>
              </a:pathLst>
            </a:custGeom>
            <a:solidFill>
              <a:srgbClr val="E0E3D3">
                <a:alpha val="98824"/>
              </a:srgbClr>
            </a:solidFill>
            <a:ln cap="rnd">
              <a:noFill/>
              <a:prstDash val="solid"/>
              <a:round/>
            </a:ln>
          </p:spPr>
          <p:txBody>
            <a:bodyPr/>
            <a:lstStyle/>
            <a:p>
              <a:endParaRPr lang="en-IN"/>
            </a:p>
          </p:txBody>
        </p:sp>
        <p:sp>
          <p:nvSpPr>
            <p:cNvPr id="5" name="TextBox 5"/>
            <p:cNvSpPr txBox="1"/>
            <p:nvPr/>
          </p:nvSpPr>
          <p:spPr>
            <a:xfrm>
              <a:off x="0" y="-19050"/>
              <a:ext cx="4635567" cy="2557265"/>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6" name="Freeform 6"/>
          <p:cNvSpPr/>
          <p:nvPr/>
        </p:nvSpPr>
        <p:spPr>
          <a:xfrm>
            <a:off x="363679" y="349097"/>
            <a:ext cx="17600669" cy="9637285"/>
          </a:xfrm>
          <a:custGeom>
            <a:avLst/>
            <a:gdLst/>
            <a:ahLst/>
            <a:cxnLst/>
            <a:rect l="l" t="t" r="r" b="b"/>
            <a:pathLst>
              <a:path w="17600669" h="9637285">
                <a:moveTo>
                  <a:pt x="0" y="0"/>
                </a:moveTo>
                <a:lnTo>
                  <a:pt x="17600669" y="0"/>
                </a:lnTo>
                <a:lnTo>
                  <a:pt x="17600669" y="9637285"/>
                </a:lnTo>
                <a:lnTo>
                  <a:pt x="0" y="9637285"/>
                </a:lnTo>
                <a:lnTo>
                  <a:pt x="0" y="0"/>
                </a:lnTo>
                <a:close/>
              </a:path>
            </a:pathLst>
          </a:custGeom>
          <a:blipFill>
            <a:blip r:embed="rId3">
              <a:duotone>
                <a:prstClr val="black"/>
                <a:srgbClr val="F9F2FE">
                  <a:tint val="45000"/>
                  <a:satMod val="400000"/>
                </a:srgbClr>
              </a:duotone>
              <a:extLst>
                <a:ext uri="{BEBA8EAE-BF5A-486C-A8C5-ECC9F3942E4B}">
                  <a14:imgProps xmlns:a14="http://schemas.microsoft.com/office/drawing/2010/main">
                    <a14:imgLayer r:embed="rId4">
                      <a14:imgEffect>
                        <a14:artisticGlowDiffused/>
                      </a14:imgEffect>
                    </a14:imgLayer>
                  </a14:imgProps>
                </a:ext>
              </a:extLst>
            </a:blip>
            <a:stretch>
              <a:fillRect l="-6095" r="-6095"/>
            </a:stretch>
          </a:blipFill>
        </p:spPr>
        <p:txBody>
          <a:bodyPr/>
          <a:lstStyle/>
          <a:p>
            <a:endParaRPr lang="en-IN"/>
          </a:p>
        </p:txBody>
      </p:sp>
      <p:pic>
        <p:nvPicPr>
          <p:cNvPr id="10" name="Picture 9" descr="A diagram of a computer system&#10;&#10;Description automatically generated with medium confidence">
            <a:extLst>
              <a:ext uri="{FF2B5EF4-FFF2-40B4-BE49-F238E27FC236}">
                <a16:creationId xmlns:a16="http://schemas.microsoft.com/office/drawing/2014/main" id="{F3704101-5AA5-7904-EE76-33F248174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111" y="1180885"/>
            <a:ext cx="17021803" cy="8581943"/>
          </a:xfrm>
          <a:prstGeom prst="rect">
            <a:avLst/>
          </a:prstGeom>
        </p:spPr>
      </p:pic>
      <p:sp>
        <p:nvSpPr>
          <p:cNvPr id="8" name="Freeform 9">
            <a:extLst>
              <a:ext uri="{FF2B5EF4-FFF2-40B4-BE49-F238E27FC236}">
                <a16:creationId xmlns:a16="http://schemas.microsoft.com/office/drawing/2014/main" id="{C860A4A8-D893-2B7C-EB32-AC1F64F0C61D}"/>
              </a:ext>
            </a:extLst>
          </p:cNvPr>
          <p:cNvSpPr/>
          <p:nvPr/>
        </p:nvSpPr>
        <p:spPr>
          <a:xfrm>
            <a:off x="323652" y="8412786"/>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6"/>
            <a:stretch>
              <a:fillRect/>
            </a:stretch>
          </a:blipFill>
        </p:spPr>
        <p:txBody>
          <a:bodyPr/>
          <a:lstStyle/>
          <a:p>
            <a:endParaRPr lang="en-IN"/>
          </a:p>
        </p:txBody>
      </p:sp>
      <p:sp>
        <p:nvSpPr>
          <p:cNvPr id="14" name="TextBox 13">
            <a:extLst>
              <a:ext uri="{FF2B5EF4-FFF2-40B4-BE49-F238E27FC236}">
                <a16:creationId xmlns:a16="http://schemas.microsoft.com/office/drawing/2014/main" id="{CF4A39FE-B38B-39B3-A8C1-B2A0B1808A4D}"/>
              </a:ext>
            </a:extLst>
          </p:cNvPr>
          <p:cNvSpPr txBox="1"/>
          <p:nvPr/>
        </p:nvSpPr>
        <p:spPr>
          <a:xfrm>
            <a:off x="2590800" y="776358"/>
            <a:ext cx="13563600" cy="938142"/>
          </a:xfrm>
          <a:prstGeom prst="rect">
            <a:avLst/>
          </a:prstGeom>
          <a:noFill/>
        </p:spPr>
        <p:txBody>
          <a:bodyPr wrap="square">
            <a:spAutoFit/>
          </a:bodyPr>
          <a:lstStyle/>
          <a:p>
            <a:pPr marL="0" lvl="0" indent="0" algn="ctr">
              <a:lnSpc>
                <a:spcPts val="7178"/>
              </a:lnSpc>
              <a:spcBef>
                <a:spcPct val="0"/>
              </a:spcBef>
            </a:pPr>
            <a:r>
              <a:rPr lang="en-US" sz="5200" spc="-102" dirty="0">
                <a:solidFill>
                  <a:srgbClr val="191919"/>
                </a:solidFill>
                <a:latin typeface="Open Sauce Bold"/>
                <a:ea typeface="Open Sauce Bold"/>
                <a:cs typeface="Open Sauce Bold"/>
                <a:sym typeface="Open Sauce Bold"/>
              </a:rPr>
              <a:t>Measure #1 Real-Time Manual Validation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IN"/>
          </a:p>
        </p:txBody>
      </p:sp>
      <p:grpSp>
        <p:nvGrpSpPr>
          <p:cNvPr id="3" name="Group 3"/>
          <p:cNvGrpSpPr/>
          <p:nvPr/>
        </p:nvGrpSpPr>
        <p:grpSpPr>
          <a:xfrm>
            <a:off x="283624" y="156685"/>
            <a:ext cx="17820821" cy="9909752"/>
            <a:chOff x="0" y="-19050"/>
            <a:chExt cx="4693550" cy="2609976"/>
          </a:xfrm>
        </p:grpSpPr>
        <p:sp>
          <p:nvSpPr>
            <p:cNvPr id="4" name="Freeform 4"/>
            <p:cNvSpPr/>
            <p:nvPr/>
          </p:nvSpPr>
          <p:spPr>
            <a:xfrm>
              <a:off x="0" y="0"/>
              <a:ext cx="4693550" cy="2590926"/>
            </a:xfrm>
            <a:custGeom>
              <a:avLst/>
              <a:gdLst/>
              <a:ahLst/>
              <a:cxnLst/>
              <a:rect l="l" t="t" r="r" b="b"/>
              <a:pathLst>
                <a:path w="4693550" h="2590926">
                  <a:moveTo>
                    <a:pt x="10861" y="0"/>
                  </a:moveTo>
                  <a:lnTo>
                    <a:pt x="4682689" y="0"/>
                  </a:lnTo>
                  <a:cubicBezTo>
                    <a:pt x="4688687" y="0"/>
                    <a:pt x="4693550" y="4863"/>
                    <a:pt x="4693550" y="10861"/>
                  </a:cubicBezTo>
                  <a:lnTo>
                    <a:pt x="4693550" y="2580065"/>
                  </a:lnTo>
                  <a:cubicBezTo>
                    <a:pt x="4693550" y="2586063"/>
                    <a:pt x="4688687" y="2590926"/>
                    <a:pt x="4682689" y="2590926"/>
                  </a:cubicBezTo>
                  <a:lnTo>
                    <a:pt x="10861" y="2590926"/>
                  </a:lnTo>
                  <a:cubicBezTo>
                    <a:pt x="4863" y="2590926"/>
                    <a:pt x="0" y="2586063"/>
                    <a:pt x="0" y="2580065"/>
                  </a:cubicBezTo>
                  <a:lnTo>
                    <a:pt x="0" y="10861"/>
                  </a:lnTo>
                  <a:cubicBezTo>
                    <a:pt x="0" y="4863"/>
                    <a:pt x="4863" y="0"/>
                    <a:pt x="10861" y="0"/>
                  </a:cubicBezTo>
                  <a:close/>
                </a:path>
              </a:pathLst>
            </a:custGeom>
            <a:solidFill>
              <a:srgbClr val="F9F2FE"/>
            </a:solidFill>
            <a:ln cap="rnd">
              <a:noFill/>
              <a:prstDash val="solid"/>
              <a:round/>
            </a:ln>
          </p:spPr>
          <p:txBody>
            <a:bodyPr/>
            <a:lstStyle/>
            <a:p>
              <a:endParaRPr lang="en-IN" dirty="0">
                <a:solidFill>
                  <a:srgbClr val="FF0000"/>
                </a:solidFill>
              </a:endParaRPr>
            </a:p>
          </p:txBody>
        </p:sp>
        <p:sp>
          <p:nvSpPr>
            <p:cNvPr id="5" name="TextBox 5"/>
            <p:cNvSpPr txBox="1"/>
            <p:nvPr/>
          </p:nvSpPr>
          <p:spPr>
            <a:xfrm>
              <a:off x="0" y="-19050"/>
              <a:ext cx="4693550" cy="2609976"/>
            </a:xfrm>
            <a:prstGeom prst="rect">
              <a:avLst/>
            </a:prstGeom>
          </p:spPr>
          <p:txBody>
            <a:bodyPr lIns="50800" tIns="50800" rIns="50800" bIns="50800" rtlCol="0" anchor="ctr"/>
            <a:lstStyle/>
            <a:p>
              <a:pPr marL="0" lvl="0" indent="0" algn="ctr">
                <a:lnSpc>
                  <a:spcPts val="2859"/>
                </a:lnSpc>
                <a:spcBef>
                  <a:spcPct val="0"/>
                </a:spcBef>
              </a:pPr>
              <a:endParaRPr>
                <a:highlight>
                  <a:srgbClr val="F9F2FE"/>
                </a:highlight>
              </a:endParaRPr>
            </a:p>
          </p:txBody>
        </p:sp>
      </p:grpSp>
      <p:sp>
        <p:nvSpPr>
          <p:cNvPr id="6" name="Freeform 6"/>
          <p:cNvSpPr/>
          <p:nvPr/>
        </p:nvSpPr>
        <p:spPr>
          <a:xfrm>
            <a:off x="283624" y="1252792"/>
            <a:ext cx="17820821" cy="8079503"/>
          </a:xfrm>
          <a:custGeom>
            <a:avLst/>
            <a:gdLst/>
            <a:ahLst/>
            <a:cxnLst/>
            <a:rect l="l" t="t" r="r" b="b"/>
            <a:pathLst>
              <a:path w="17820821" h="8079503">
                <a:moveTo>
                  <a:pt x="0" y="0"/>
                </a:moveTo>
                <a:lnTo>
                  <a:pt x="17820821" y="0"/>
                </a:lnTo>
                <a:lnTo>
                  <a:pt x="17820821" y="8079503"/>
                </a:lnTo>
                <a:lnTo>
                  <a:pt x="0" y="8079503"/>
                </a:lnTo>
                <a:lnTo>
                  <a:pt x="0" y="0"/>
                </a:lnTo>
                <a:close/>
              </a:path>
            </a:pathLst>
          </a:custGeom>
          <a:blipFill>
            <a:blip r:embed="rId3"/>
            <a:stretch>
              <a:fillRect l="-1531" r="-1531"/>
            </a:stretch>
          </a:blipFill>
        </p:spPr>
        <p:txBody>
          <a:bodyPr/>
          <a:lstStyle/>
          <a:p>
            <a:endParaRPr lang="en-IN"/>
          </a:p>
        </p:txBody>
      </p:sp>
      <p:sp>
        <p:nvSpPr>
          <p:cNvPr id="7" name="TextBox 7"/>
          <p:cNvSpPr txBox="1"/>
          <p:nvPr/>
        </p:nvSpPr>
        <p:spPr>
          <a:xfrm>
            <a:off x="2438400" y="849365"/>
            <a:ext cx="14002817" cy="861880"/>
          </a:xfrm>
          <a:prstGeom prst="rect">
            <a:avLst/>
          </a:prstGeom>
        </p:spPr>
        <p:txBody>
          <a:bodyPr wrap="square" lIns="0" tIns="0" rIns="0" bIns="0" rtlCol="0" anchor="t">
            <a:spAutoFit/>
          </a:bodyPr>
          <a:lstStyle/>
          <a:p>
            <a:pPr marL="0" lvl="0" indent="0" algn="ctr">
              <a:lnSpc>
                <a:spcPts val="7178"/>
              </a:lnSpc>
              <a:spcBef>
                <a:spcPct val="0"/>
              </a:spcBef>
            </a:pPr>
            <a:r>
              <a:rPr lang="en-US" sz="5127" spc="-102" dirty="0">
                <a:solidFill>
                  <a:srgbClr val="191919"/>
                </a:solidFill>
                <a:latin typeface="Open Sauce Bold"/>
                <a:ea typeface="Open Sauce Bold"/>
                <a:cs typeface="Open Sauce Bold"/>
                <a:sym typeface="Open Sauce Bold"/>
              </a:rPr>
              <a:t>Measure #2 Identity Verification Score (IVS)</a:t>
            </a:r>
          </a:p>
        </p:txBody>
      </p:sp>
      <p:pic>
        <p:nvPicPr>
          <p:cNvPr id="10" name="Picture 9" descr="A diagram of a product&#10;&#10;Description automatically generated with medium confidence">
            <a:extLst>
              <a:ext uri="{FF2B5EF4-FFF2-40B4-BE49-F238E27FC236}">
                <a16:creationId xmlns:a16="http://schemas.microsoft.com/office/drawing/2014/main" id="{358F01C5-7B82-2082-260C-9EC5B6D723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477" y="1789587"/>
            <a:ext cx="17571045" cy="7216289"/>
          </a:xfrm>
          <a:prstGeom prst="rect">
            <a:avLst/>
          </a:prstGeom>
        </p:spPr>
      </p:pic>
      <p:sp>
        <p:nvSpPr>
          <p:cNvPr id="8" name="Freeform 9">
            <a:extLst>
              <a:ext uri="{FF2B5EF4-FFF2-40B4-BE49-F238E27FC236}">
                <a16:creationId xmlns:a16="http://schemas.microsoft.com/office/drawing/2014/main" id="{8737B0D9-92D7-EB8F-4D06-DEADDB0D0624}"/>
              </a:ext>
            </a:extLst>
          </p:cNvPr>
          <p:cNvSpPr/>
          <p:nvPr/>
        </p:nvSpPr>
        <p:spPr>
          <a:xfrm>
            <a:off x="183555" y="8321652"/>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5"/>
            <a:stretch>
              <a:fillRect/>
            </a:stretch>
          </a:blipFill>
        </p:spPr>
        <p:txBody>
          <a:bodyPr/>
          <a:lstStyle/>
          <a:p>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IN"/>
          </a:p>
        </p:txBody>
      </p:sp>
      <p:grpSp>
        <p:nvGrpSpPr>
          <p:cNvPr id="3" name="Group 3"/>
          <p:cNvGrpSpPr/>
          <p:nvPr/>
        </p:nvGrpSpPr>
        <p:grpSpPr>
          <a:xfrm>
            <a:off x="323652" y="409139"/>
            <a:ext cx="17560642" cy="9637285"/>
            <a:chOff x="0" y="0"/>
            <a:chExt cx="4625025" cy="2538215"/>
          </a:xfrm>
          <a:solidFill>
            <a:srgbClr val="F9F2FE"/>
          </a:solidFill>
        </p:grpSpPr>
        <p:sp>
          <p:nvSpPr>
            <p:cNvPr id="4" name="Freeform 4"/>
            <p:cNvSpPr/>
            <p:nvPr/>
          </p:nvSpPr>
          <p:spPr>
            <a:xfrm>
              <a:off x="0" y="0"/>
              <a:ext cx="4625025" cy="2538215"/>
            </a:xfrm>
            <a:custGeom>
              <a:avLst/>
              <a:gdLst/>
              <a:ahLst/>
              <a:cxnLst/>
              <a:rect l="l" t="t" r="r" b="b"/>
              <a:pathLst>
                <a:path w="4625025" h="2538215">
                  <a:moveTo>
                    <a:pt x="11022" y="0"/>
                  </a:moveTo>
                  <a:lnTo>
                    <a:pt x="4614003" y="0"/>
                  </a:lnTo>
                  <a:cubicBezTo>
                    <a:pt x="4616926" y="0"/>
                    <a:pt x="4619730" y="1161"/>
                    <a:pt x="4621797" y="3228"/>
                  </a:cubicBezTo>
                  <a:cubicBezTo>
                    <a:pt x="4623864" y="5295"/>
                    <a:pt x="4625025" y="8099"/>
                    <a:pt x="4625025" y="11022"/>
                  </a:cubicBezTo>
                  <a:lnTo>
                    <a:pt x="4625025" y="2527193"/>
                  </a:lnTo>
                  <a:cubicBezTo>
                    <a:pt x="4625025" y="2530116"/>
                    <a:pt x="4623864" y="2532920"/>
                    <a:pt x="4621797" y="2534987"/>
                  </a:cubicBezTo>
                  <a:cubicBezTo>
                    <a:pt x="4619730" y="2537054"/>
                    <a:pt x="4616926" y="2538215"/>
                    <a:pt x="4614003" y="2538215"/>
                  </a:cubicBezTo>
                  <a:lnTo>
                    <a:pt x="11022" y="2538215"/>
                  </a:lnTo>
                  <a:cubicBezTo>
                    <a:pt x="8099" y="2538215"/>
                    <a:pt x="5295" y="2537054"/>
                    <a:pt x="3228" y="2534987"/>
                  </a:cubicBezTo>
                  <a:cubicBezTo>
                    <a:pt x="1161" y="2532920"/>
                    <a:pt x="0" y="2530116"/>
                    <a:pt x="0" y="2527193"/>
                  </a:cubicBezTo>
                  <a:lnTo>
                    <a:pt x="0" y="11022"/>
                  </a:lnTo>
                  <a:cubicBezTo>
                    <a:pt x="0" y="8099"/>
                    <a:pt x="1161" y="5295"/>
                    <a:pt x="3228" y="3228"/>
                  </a:cubicBezTo>
                  <a:cubicBezTo>
                    <a:pt x="5295" y="1161"/>
                    <a:pt x="8099" y="0"/>
                    <a:pt x="11022" y="0"/>
                  </a:cubicBezTo>
                  <a:close/>
                </a:path>
              </a:pathLst>
            </a:custGeom>
            <a:grpFill/>
            <a:ln cap="rnd">
              <a:noFill/>
              <a:prstDash val="solid"/>
              <a:round/>
            </a:ln>
          </p:spPr>
          <p:txBody>
            <a:bodyPr/>
            <a:lstStyle/>
            <a:p>
              <a:endParaRPr lang="en-IN"/>
            </a:p>
          </p:txBody>
        </p:sp>
        <p:sp>
          <p:nvSpPr>
            <p:cNvPr id="5" name="TextBox 5"/>
            <p:cNvSpPr txBox="1"/>
            <p:nvPr/>
          </p:nvSpPr>
          <p:spPr>
            <a:xfrm>
              <a:off x="0" y="-19050"/>
              <a:ext cx="4625025" cy="2557265"/>
            </a:xfrm>
            <a:prstGeom prst="rect">
              <a:avLst/>
            </a:prstGeom>
            <a:grpFill/>
          </p:spPr>
          <p:txBody>
            <a:bodyPr lIns="50800" tIns="50800" rIns="50800" bIns="50800" rtlCol="0" anchor="ctr"/>
            <a:lstStyle/>
            <a:p>
              <a:pPr marL="0" lvl="0" indent="0" algn="ctr">
                <a:lnSpc>
                  <a:spcPts val="2859"/>
                </a:lnSpc>
                <a:spcBef>
                  <a:spcPct val="0"/>
                </a:spcBef>
              </a:pPr>
              <a:endParaRPr/>
            </a:p>
          </p:txBody>
        </p:sp>
      </p:grpSp>
      <p:sp>
        <p:nvSpPr>
          <p:cNvPr id="6" name="Freeform 6"/>
          <p:cNvSpPr/>
          <p:nvPr/>
        </p:nvSpPr>
        <p:spPr>
          <a:xfrm>
            <a:off x="1447800" y="1412258"/>
            <a:ext cx="14052436" cy="8461916"/>
          </a:xfrm>
          <a:custGeom>
            <a:avLst/>
            <a:gdLst/>
            <a:ahLst/>
            <a:cxnLst/>
            <a:rect l="l" t="t" r="r" b="b"/>
            <a:pathLst>
              <a:path w="14052436" h="8461916">
                <a:moveTo>
                  <a:pt x="0" y="0"/>
                </a:moveTo>
                <a:lnTo>
                  <a:pt x="14052436" y="0"/>
                </a:lnTo>
                <a:lnTo>
                  <a:pt x="14052436" y="8461916"/>
                </a:lnTo>
                <a:lnTo>
                  <a:pt x="0" y="8461916"/>
                </a:lnTo>
                <a:lnTo>
                  <a:pt x="0" y="0"/>
                </a:lnTo>
                <a:close/>
              </a:path>
            </a:pathLst>
          </a:custGeom>
          <a:blipFill>
            <a:blip r:embed="rId3"/>
            <a:stretch>
              <a:fillRect t="-5931" b="-7537"/>
            </a:stretch>
          </a:blipFill>
        </p:spPr>
        <p:txBody>
          <a:bodyPr/>
          <a:lstStyle/>
          <a:p>
            <a:endParaRPr lang="en-IN"/>
          </a:p>
        </p:txBody>
      </p:sp>
      <p:pic>
        <p:nvPicPr>
          <p:cNvPr id="10" name="Picture 9" descr="A diagram of a survey&#10;&#10;Description automatically generated with medium confidence">
            <a:extLst>
              <a:ext uri="{FF2B5EF4-FFF2-40B4-BE49-F238E27FC236}">
                <a16:creationId xmlns:a16="http://schemas.microsoft.com/office/drawing/2014/main" id="{5107E399-E1B7-1EC4-DD85-BA21C679C9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4741" y="749554"/>
            <a:ext cx="14456142" cy="9150430"/>
          </a:xfrm>
          <a:prstGeom prst="rect">
            <a:avLst/>
          </a:prstGeom>
        </p:spPr>
      </p:pic>
      <p:sp>
        <p:nvSpPr>
          <p:cNvPr id="12" name="TextBox 11">
            <a:extLst>
              <a:ext uri="{FF2B5EF4-FFF2-40B4-BE49-F238E27FC236}">
                <a16:creationId xmlns:a16="http://schemas.microsoft.com/office/drawing/2014/main" id="{CCDEEADB-A08D-6DD5-F7F1-4A2DD3200A15}"/>
              </a:ext>
            </a:extLst>
          </p:cNvPr>
          <p:cNvSpPr txBox="1"/>
          <p:nvPr/>
        </p:nvSpPr>
        <p:spPr>
          <a:xfrm>
            <a:off x="2133600" y="548310"/>
            <a:ext cx="14249401" cy="938142"/>
          </a:xfrm>
          <a:prstGeom prst="rect">
            <a:avLst/>
          </a:prstGeom>
          <a:noFill/>
        </p:spPr>
        <p:txBody>
          <a:bodyPr wrap="square">
            <a:spAutoFit/>
          </a:bodyPr>
          <a:lstStyle/>
          <a:p>
            <a:pPr marL="0" lvl="0" indent="0" algn="ctr">
              <a:lnSpc>
                <a:spcPts val="7178"/>
              </a:lnSpc>
              <a:spcBef>
                <a:spcPct val="0"/>
              </a:spcBef>
            </a:pPr>
            <a:r>
              <a:rPr lang="en-US" sz="5200" spc="-102" dirty="0">
                <a:solidFill>
                  <a:srgbClr val="191919"/>
                </a:solidFill>
                <a:latin typeface="Open Sauce Bold"/>
                <a:ea typeface="Open Sauce Bold"/>
                <a:cs typeface="Open Sauce Bold"/>
                <a:sym typeface="Open Sauce Bold"/>
              </a:rPr>
              <a:t>Measure #3 Survey </a:t>
            </a:r>
            <a:r>
              <a:rPr lang="en-US" sz="5200" spc="-102" dirty="0" err="1">
                <a:solidFill>
                  <a:srgbClr val="191919"/>
                </a:solidFill>
                <a:latin typeface="Open Sauce Bold"/>
                <a:ea typeface="Open Sauce Bold"/>
                <a:cs typeface="Open Sauce Bold"/>
                <a:sym typeface="Open Sauce Bold"/>
              </a:rPr>
              <a:t>Behaviour</a:t>
            </a:r>
            <a:r>
              <a:rPr lang="en-US" sz="5200" spc="-102" dirty="0">
                <a:solidFill>
                  <a:srgbClr val="191919"/>
                </a:solidFill>
                <a:latin typeface="Open Sauce Bold"/>
                <a:ea typeface="Open Sauce Bold"/>
                <a:cs typeface="Open Sauce Bold"/>
                <a:sym typeface="Open Sauce Bold"/>
              </a:rPr>
              <a:t> Score (SBS)</a:t>
            </a:r>
          </a:p>
        </p:txBody>
      </p:sp>
      <p:sp>
        <p:nvSpPr>
          <p:cNvPr id="13" name="Freeform 9">
            <a:extLst>
              <a:ext uri="{FF2B5EF4-FFF2-40B4-BE49-F238E27FC236}">
                <a16:creationId xmlns:a16="http://schemas.microsoft.com/office/drawing/2014/main" id="{44BB4B60-1CB5-09FF-0653-417D226AC1B8}"/>
              </a:ext>
            </a:extLst>
          </p:cNvPr>
          <p:cNvSpPr/>
          <p:nvPr/>
        </p:nvSpPr>
        <p:spPr>
          <a:xfrm>
            <a:off x="323652" y="8412786"/>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5"/>
            <a:stretch>
              <a:fillRect/>
            </a:stretch>
          </a:blipFill>
        </p:spPr>
        <p:txBody>
          <a:bodyPr/>
          <a:lstStyle/>
          <a:p>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20897"/>
            <a:ext cx="18288000" cy="6407822"/>
            <a:chOff x="0" y="0"/>
            <a:chExt cx="4899365" cy="1687657"/>
          </a:xfrm>
        </p:grpSpPr>
        <p:sp>
          <p:nvSpPr>
            <p:cNvPr id="3" name="Freeform 3"/>
            <p:cNvSpPr/>
            <p:nvPr/>
          </p:nvSpPr>
          <p:spPr>
            <a:xfrm>
              <a:off x="0" y="0"/>
              <a:ext cx="4899365" cy="1687657"/>
            </a:xfrm>
            <a:custGeom>
              <a:avLst/>
              <a:gdLst/>
              <a:ahLst/>
              <a:cxnLst/>
              <a:rect l="l" t="t" r="r" b="b"/>
              <a:pathLst>
                <a:path w="4899365" h="1687657">
                  <a:moveTo>
                    <a:pt x="0" y="0"/>
                  </a:moveTo>
                  <a:lnTo>
                    <a:pt x="4899365" y="0"/>
                  </a:lnTo>
                  <a:lnTo>
                    <a:pt x="4899365" y="1687657"/>
                  </a:lnTo>
                  <a:lnTo>
                    <a:pt x="0" y="1687657"/>
                  </a:lnTo>
                  <a:close/>
                </a:path>
              </a:pathLst>
            </a:custGeom>
            <a:solidFill>
              <a:srgbClr val="0F6649"/>
            </a:solidFill>
            <a:ln cap="sq">
              <a:noFill/>
              <a:prstDash val="solid"/>
              <a:miter/>
            </a:ln>
          </p:spPr>
          <p:txBody>
            <a:bodyPr/>
            <a:lstStyle/>
            <a:p>
              <a:endParaRPr lang="en-IN"/>
            </a:p>
          </p:txBody>
        </p:sp>
        <p:sp>
          <p:nvSpPr>
            <p:cNvPr id="4" name="TextBox 4"/>
            <p:cNvSpPr txBox="1"/>
            <p:nvPr/>
          </p:nvSpPr>
          <p:spPr>
            <a:xfrm>
              <a:off x="0" y="-38100"/>
              <a:ext cx="4899365" cy="1725757"/>
            </a:xfrm>
            <a:prstGeom prst="rect">
              <a:avLst/>
            </a:prstGeom>
          </p:spPr>
          <p:txBody>
            <a:bodyPr lIns="50800" tIns="50800" rIns="50800" bIns="50800" rtlCol="0" anchor="ctr"/>
            <a:lstStyle/>
            <a:p>
              <a:pPr marL="0" lvl="0" indent="0" algn="ctr">
                <a:lnSpc>
                  <a:spcPts val="3035"/>
                </a:lnSpc>
                <a:spcBef>
                  <a:spcPct val="0"/>
                </a:spcBef>
              </a:pPr>
              <a:endParaRPr/>
            </a:p>
          </p:txBody>
        </p:sp>
      </p:grpSp>
      <p:sp>
        <p:nvSpPr>
          <p:cNvPr id="6" name="Freeform 6"/>
          <p:cNvSpPr/>
          <p:nvPr/>
        </p:nvSpPr>
        <p:spPr>
          <a:xfrm>
            <a:off x="2841028" y="8828631"/>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2">
              <a:alphaModFix amt="67000"/>
            </a:blip>
            <a:stretch>
              <a:fillRect t="-56610"/>
            </a:stretch>
          </a:blipFill>
        </p:spPr>
        <p:txBody>
          <a:bodyPr/>
          <a:lstStyle/>
          <a:p>
            <a:endParaRPr lang="en-IN"/>
          </a:p>
        </p:txBody>
      </p:sp>
      <p:sp>
        <p:nvSpPr>
          <p:cNvPr id="7" name="Freeform 7"/>
          <p:cNvSpPr/>
          <p:nvPr/>
        </p:nvSpPr>
        <p:spPr>
          <a:xfrm>
            <a:off x="7467600" y="8814073"/>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2">
              <a:alphaModFix amt="67000"/>
            </a:blip>
            <a:stretch>
              <a:fillRect t="-56610"/>
            </a:stretch>
          </a:blipFill>
        </p:spPr>
        <p:txBody>
          <a:bodyPr/>
          <a:lstStyle/>
          <a:p>
            <a:endParaRPr lang="en-IN"/>
          </a:p>
        </p:txBody>
      </p:sp>
      <p:sp>
        <p:nvSpPr>
          <p:cNvPr id="8" name="Freeform 8"/>
          <p:cNvSpPr/>
          <p:nvPr/>
        </p:nvSpPr>
        <p:spPr>
          <a:xfrm>
            <a:off x="11629486" y="8749936"/>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2">
              <a:alphaModFix amt="67000"/>
            </a:blip>
            <a:stretch>
              <a:fillRect t="-56610"/>
            </a:stretch>
          </a:blipFill>
        </p:spPr>
        <p:txBody>
          <a:bodyPr/>
          <a:lstStyle/>
          <a:p>
            <a:endParaRPr lang="en-IN"/>
          </a:p>
        </p:txBody>
      </p:sp>
      <p:sp>
        <p:nvSpPr>
          <p:cNvPr id="9" name="Freeform 9"/>
          <p:cNvSpPr/>
          <p:nvPr/>
        </p:nvSpPr>
        <p:spPr>
          <a:xfrm>
            <a:off x="5708510" y="4803305"/>
            <a:ext cx="7315200" cy="3877056"/>
          </a:xfrm>
          <a:custGeom>
            <a:avLst/>
            <a:gdLst/>
            <a:ahLst/>
            <a:cxnLst/>
            <a:rect l="l" t="t" r="r" b="b"/>
            <a:pathLst>
              <a:path w="7315200" h="3877056">
                <a:moveTo>
                  <a:pt x="0" y="0"/>
                </a:moveTo>
                <a:lnTo>
                  <a:pt x="7315200" y="0"/>
                </a:lnTo>
                <a:lnTo>
                  <a:pt x="7315200" y="3877056"/>
                </a:lnTo>
                <a:lnTo>
                  <a:pt x="0" y="38770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N"/>
          </a:p>
        </p:txBody>
      </p:sp>
      <p:sp>
        <p:nvSpPr>
          <p:cNvPr id="10" name="TextBox 10"/>
          <p:cNvSpPr txBox="1"/>
          <p:nvPr/>
        </p:nvSpPr>
        <p:spPr>
          <a:xfrm>
            <a:off x="3429019" y="2406251"/>
            <a:ext cx="14358024" cy="1048750"/>
          </a:xfrm>
          <a:prstGeom prst="rect">
            <a:avLst/>
          </a:prstGeom>
        </p:spPr>
        <p:txBody>
          <a:bodyPr lIns="0" tIns="0" rIns="0" bIns="0" rtlCol="0" anchor="t">
            <a:spAutoFit/>
          </a:bodyPr>
          <a:lstStyle/>
          <a:p>
            <a:pPr algn="l">
              <a:lnSpc>
                <a:spcPts val="8564"/>
              </a:lnSpc>
              <a:spcBef>
                <a:spcPct val="0"/>
              </a:spcBef>
            </a:pPr>
            <a:r>
              <a:rPr lang="en-US" sz="6206">
                <a:solidFill>
                  <a:srgbClr val="FFFFFF"/>
                </a:solidFill>
                <a:latin typeface="Open Sauce Bold"/>
                <a:ea typeface="Open Sauce Bold"/>
                <a:cs typeface="Open Sauce Bold"/>
                <a:sym typeface="Open Sauce Bold"/>
              </a:rPr>
              <a:t>Your Queries, Our Techniques</a:t>
            </a:r>
          </a:p>
        </p:txBody>
      </p:sp>
      <p:sp>
        <p:nvSpPr>
          <p:cNvPr id="12" name="Freeform 9">
            <a:extLst>
              <a:ext uri="{FF2B5EF4-FFF2-40B4-BE49-F238E27FC236}">
                <a16:creationId xmlns:a16="http://schemas.microsoft.com/office/drawing/2014/main" id="{88686A2A-ACC1-6AFA-F2EC-34466D6C43F0}"/>
              </a:ext>
            </a:extLst>
          </p:cNvPr>
          <p:cNvSpPr/>
          <p:nvPr/>
        </p:nvSpPr>
        <p:spPr>
          <a:xfrm>
            <a:off x="323652" y="8412786"/>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5"/>
            <a:stretch>
              <a:fillRect/>
            </a:stretch>
          </a:blipFill>
        </p:spPr>
        <p:txBody>
          <a:bodyPr/>
          <a:lstStyle/>
          <a:p>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0110" y="154626"/>
            <a:ext cx="3299321" cy="4114800"/>
          </a:xfrm>
          <a:custGeom>
            <a:avLst/>
            <a:gdLst/>
            <a:ahLst/>
            <a:cxnLst/>
            <a:rect l="l" t="t" r="r" b="b"/>
            <a:pathLst>
              <a:path w="3299321" h="4114800">
                <a:moveTo>
                  <a:pt x="0" y="0"/>
                </a:moveTo>
                <a:lnTo>
                  <a:pt x="3299321" y="0"/>
                </a:lnTo>
                <a:lnTo>
                  <a:pt x="32993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IN"/>
          </a:p>
        </p:txBody>
      </p:sp>
      <p:sp>
        <p:nvSpPr>
          <p:cNvPr id="3" name="Freeform 3"/>
          <p:cNvSpPr/>
          <p:nvPr/>
        </p:nvSpPr>
        <p:spPr>
          <a:xfrm>
            <a:off x="695006" y="4041311"/>
            <a:ext cx="2381147" cy="5766202"/>
          </a:xfrm>
          <a:custGeom>
            <a:avLst/>
            <a:gdLst/>
            <a:ahLst/>
            <a:cxnLst/>
            <a:rect l="l" t="t" r="r" b="b"/>
            <a:pathLst>
              <a:path w="2381147" h="5766202">
                <a:moveTo>
                  <a:pt x="0" y="0"/>
                </a:moveTo>
                <a:lnTo>
                  <a:pt x="2381147" y="0"/>
                </a:lnTo>
                <a:lnTo>
                  <a:pt x="2381147" y="5766202"/>
                </a:lnTo>
                <a:lnTo>
                  <a:pt x="0" y="5766202"/>
                </a:lnTo>
                <a:lnTo>
                  <a:pt x="0" y="0"/>
                </a:lnTo>
                <a:close/>
              </a:path>
            </a:pathLst>
          </a:custGeom>
          <a:blipFill>
            <a:blip r:embed="rId4"/>
            <a:stretch>
              <a:fillRect l="-1459" r="-1459"/>
            </a:stretch>
          </a:blipFill>
        </p:spPr>
        <p:txBody>
          <a:bodyPr/>
          <a:lstStyle/>
          <a:p>
            <a:endParaRPr lang="en-IN"/>
          </a:p>
        </p:txBody>
      </p:sp>
      <p:sp>
        <p:nvSpPr>
          <p:cNvPr id="4" name="Freeform 4"/>
          <p:cNvSpPr/>
          <p:nvPr/>
        </p:nvSpPr>
        <p:spPr>
          <a:xfrm>
            <a:off x="2439755" y="3214784"/>
            <a:ext cx="14629046" cy="6592729"/>
          </a:xfrm>
          <a:custGeom>
            <a:avLst/>
            <a:gdLst/>
            <a:ahLst/>
            <a:cxnLst/>
            <a:rect l="l" t="t" r="r" b="b"/>
            <a:pathLst>
              <a:path w="14823665" h="6893004">
                <a:moveTo>
                  <a:pt x="0" y="0"/>
                </a:moveTo>
                <a:lnTo>
                  <a:pt x="14823665" y="0"/>
                </a:lnTo>
                <a:lnTo>
                  <a:pt x="14823665" y="6893004"/>
                </a:lnTo>
                <a:lnTo>
                  <a:pt x="0" y="68930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N"/>
          </a:p>
        </p:txBody>
      </p:sp>
      <p:sp>
        <p:nvSpPr>
          <p:cNvPr id="5" name="TextBox 5"/>
          <p:cNvSpPr txBox="1"/>
          <p:nvPr/>
        </p:nvSpPr>
        <p:spPr>
          <a:xfrm>
            <a:off x="4656780" y="518147"/>
            <a:ext cx="12412020" cy="1831014"/>
          </a:xfrm>
          <a:prstGeom prst="rect">
            <a:avLst/>
          </a:prstGeom>
        </p:spPr>
        <p:txBody>
          <a:bodyPr wrap="square" lIns="0" tIns="0" rIns="0" bIns="0" rtlCol="0" anchor="t">
            <a:spAutoFit/>
          </a:bodyPr>
          <a:lstStyle/>
          <a:p>
            <a:pPr algn="l">
              <a:lnSpc>
                <a:spcPts val="4889"/>
              </a:lnSpc>
            </a:pPr>
            <a:r>
              <a:rPr lang="en-US" sz="3492" spc="-69" dirty="0">
                <a:solidFill>
                  <a:srgbClr val="191919"/>
                </a:solidFill>
                <a:latin typeface="Open Sauce Bold"/>
                <a:ea typeface="Open Sauce Bold"/>
                <a:cs typeface="Open Sauce Bold"/>
                <a:sym typeface="Open Sauce Bold"/>
              </a:rPr>
              <a:t>Question 1) How do you ensure humans are taking the surveys and not bot users or AI?</a:t>
            </a:r>
          </a:p>
          <a:p>
            <a:pPr marL="0" lvl="0" indent="0" algn="l">
              <a:lnSpc>
                <a:spcPts val="4889"/>
              </a:lnSpc>
              <a:spcBef>
                <a:spcPct val="0"/>
              </a:spcBef>
            </a:pPr>
            <a:endParaRPr lang="en-US" sz="3492" spc="-69" dirty="0">
              <a:solidFill>
                <a:srgbClr val="191919"/>
              </a:solidFill>
              <a:latin typeface="Open Sauce Bold"/>
              <a:ea typeface="Open Sauce Bold"/>
              <a:cs typeface="Open Sauce Bold"/>
              <a:sym typeface="Open Sauce Bold"/>
            </a:endParaRPr>
          </a:p>
        </p:txBody>
      </p:sp>
      <p:sp>
        <p:nvSpPr>
          <p:cNvPr id="6" name="TextBox 6"/>
          <p:cNvSpPr txBox="1"/>
          <p:nvPr/>
        </p:nvSpPr>
        <p:spPr>
          <a:xfrm>
            <a:off x="3886199" y="2183213"/>
            <a:ext cx="14088007" cy="2129750"/>
          </a:xfrm>
          <a:prstGeom prst="rect">
            <a:avLst/>
          </a:prstGeom>
        </p:spPr>
        <p:txBody>
          <a:bodyPr wrap="square" lIns="0" tIns="0" rIns="0" bIns="0" rtlCol="0" anchor="t">
            <a:spAutoFit/>
          </a:bodyPr>
          <a:lstStyle/>
          <a:p>
            <a:pPr algn="ctr">
              <a:lnSpc>
                <a:spcPts val="2753"/>
              </a:lnSpc>
            </a:pPr>
            <a:r>
              <a:rPr lang="en-US" sz="1966" dirty="0">
                <a:solidFill>
                  <a:srgbClr val="000000"/>
                </a:solidFill>
                <a:latin typeface="Canva Sans Bold"/>
                <a:ea typeface="Canva Sans Bold"/>
                <a:cs typeface="Canva Sans Bold"/>
                <a:sym typeface="Canva Sans Bold"/>
              </a:rPr>
              <a:t>We check Google’s invisible reCAPTCHA at the first page where users land to ensure they are not bot. Also, we ask some trap questions  during the survey to ensure that respondents are human not a bot or AI.  </a:t>
            </a:r>
          </a:p>
          <a:p>
            <a:pPr algn="ctr">
              <a:lnSpc>
                <a:spcPts val="2753"/>
              </a:lnSpc>
            </a:pPr>
            <a:r>
              <a:rPr lang="en-US" sz="1966" dirty="0">
                <a:solidFill>
                  <a:srgbClr val="000000"/>
                </a:solidFill>
                <a:latin typeface="Canva Sans Bold"/>
                <a:ea typeface="Canva Sans Bold"/>
                <a:cs typeface="Canva Sans Bold"/>
                <a:sym typeface="Canva Sans Bold"/>
              </a:rPr>
              <a:t> </a:t>
            </a:r>
          </a:p>
          <a:p>
            <a:pPr algn="ctr">
              <a:lnSpc>
                <a:spcPts val="2753"/>
              </a:lnSpc>
            </a:pPr>
            <a:r>
              <a:rPr lang="en-US" sz="1966" dirty="0">
                <a:solidFill>
                  <a:srgbClr val="000000"/>
                </a:solidFill>
                <a:latin typeface="Canva Sans Bold"/>
                <a:ea typeface="Canva Sans Bold"/>
                <a:cs typeface="Canva Sans Bold"/>
                <a:sym typeface="Canva Sans Bold"/>
              </a:rPr>
              <a:t> </a:t>
            </a:r>
          </a:p>
          <a:p>
            <a:pPr algn="ctr">
              <a:lnSpc>
                <a:spcPts val="2753"/>
              </a:lnSpc>
            </a:pPr>
            <a:r>
              <a:rPr lang="en-US" sz="1966" dirty="0">
                <a:solidFill>
                  <a:srgbClr val="000000"/>
                </a:solidFill>
                <a:latin typeface="Canva Sans Bold"/>
                <a:ea typeface="Canva Sans Bold"/>
                <a:cs typeface="Canva Sans Bold"/>
                <a:sym typeface="Canva Sans Bold"/>
              </a:rPr>
              <a:t> </a:t>
            </a:r>
          </a:p>
          <a:p>
            <a:pPr marL="0" lvl="0" indent="0" algn="ctr">
              <a:lnSpc>
                <a:spcPts val="2753"/>
              </a:lnSpc>
              <a:spcBef>
                <a:spcPct val="0"/>
              </a:spcBef>
            </a:pPr>
            <a:r>
              <a:rPr lang="en-US" sz="1966" dirty="0">
                <a:solidFill>
                  <a:srgbClr val="000000"/>
                </a:solidFill>
                <a:latin typeface="Canva Sans Bold"/>
                <a:ea typeface="Canva Sans Bold"/>
                <a:cs typeface="Canva Sans Bold"/>
                <a:sym typeface="Canva Sans Bold"/>
              </a:rPr>
              <a:t> </a:t>
            </a:r>
          </a:p>
        </p:txBody>
      </p:sp>
      <p:sp>
        <p:nvSpPr>
          <p:cNvPr id="7" name="TextBox 7"/>
          <p:cNvSpPr txBox="1"/>
          <p:nvPr/>
        </p:nvSpPr>
        <p:spPr>
          <a:xfrm>
            <a:off x="4599812" y="4441844"/>
            <a:ext cx="11139947" cy="1981238"/>
          </a:xfrm>
          <a:prstGeom prst="rect">
            <a:avLst/>
          </a:prstGeom>
        </p:spPr>
        <p:txBody>
          <a:bodyPr wrap="square" lIns="0" tIns="0" rIns="0" bIns="0" rtlCol="0" anchor="t">
            <a:spAutoFit/>
          </a:bodyPr>
          <a:lstStyle/>
          <a:p>
            <a:pPr algn="l">
              <a:lnSpc>
                <a:spcPts val="2617"/>
              </a:lnSpc>
              <a:spcBef>
                <a:spcPct val="0"/>
              </a:spcBef>
            </a:pPr>
            <a:r>
              <a:rPr lang="en-US" sz="2013" dirty="0">
                <a:solidFill>
                  <a:srgbClr val="000000"/>
                </a:solidFill>
                <a:latin typeface="Open Sauce"/>
                <a:ea typeface="Open Sauce"/>
                <a:cs typeface="Open Sauce"/>
                <a:sym typeface="Open Sauce"/>
              </a:rPr>
              <a:t>Survey Participation: Time - Tracking the time spent on surveys to detect rushed or Robot responses.</a:t>
            </a:r>
          </a:p>
          <a:p>
            <a:pPr algn="l">
              <a:lnSpc>
                <a:spcPts val="2617"/>
              </a:lnSpc>
              <a:spcBef>
                <a:spcPct val="0"/>
              </a:spcBef>
            </a:pPr>
            <a:endParaRPr lang="en-US" sz="2013" dirty="0">
              <a:solidFill>
                <a:srgbClr val="000000"/>
              </a:solidFill>
              <a:latin typeface="Open Sauce"/>
              <a:ea typeface="Open Sauce"/>
              <a:cs typeface="Open Sauce"/>
              <a:sym typeface="Open Sauce"/>
            </a:endParaRPr>
          </a:p>
          <a:p>
            <a:pPr algn="l">
              <a:lnSpc>
                <a:spcPts val="2617"/>
              </a:lnSpc>
              <a:spcBef>
                <a:spcPct val="0"/>
              </a:spcBef>
            </a:pPr>
            <a:r>
              <a:rPr lang="en-US" sz="2013" dirty="0">
                <a:solidFill>
                  <a:srgbClr val="000000"/>
                </a:solidFill>
                <a:latin typeface="Open Sauce"/>
                <a:ea typeface="Open Sauce"/>
                <a:cs typeface="Open Sauce"/>
                <a:sym typeface="Open Sauce"/>
              </a:rPr>
              <a:t>Bot Detection (Third Party API)</a:t>
            </a:r>
          </a:p>
          <a:p>
            <a:pPr algn="l">
              <a:lnSpc>
                <a:spcPts val="2617"/>
              </a:lnSpc>
              <a:spcBef>
                <a:spcPct val="0"/>
              </a:spcBef>
            </a:pPr>
            <a:endParaRPr lang="en-US" sz="2013" dirty="0">
              <a:solidFill>
                <a:srgbClr val="000000"/>
              </a:solidFill>
              <a:latin typeface="Open Sauce"/>
              <a:ea typeface="Open Sauce"/>
              <a:cs typeface="Open Sauce"/>
              <a:sym typeface="Open Sauce"/>
            </a:endParaRPr>
          </a:p>
          <a:p>
            <a:pPr algn="l">
              <a:lnSpc>
                <a:spcPts val="2617"/>
              </a:lnSpc>
              <a:spcBef>
                <a:spcPct val="0"/>
              </a:spcBef>
            </a:pPr>
            <a:r>
              <a:rPr lang="en-US" sz="2013" dirty="0">
                <a:solidFill>
                  <a:srgbClr val="000000"/>
                </a:solidFill>
                <a:latin typeface="Open Sauce"/>
                <a:ea typeface="Open Sauce"/>
                <a:cs typeface="Open Sauce"/>
                <a:sym typeface="Open Sauce"/>
              </a:rPr>
              <a:t>Blacklisted Domain &amp; Email detection (Third-party)</a:t>
            </a:r>
          </a:p>
        </p:txBody>
      </p:sp>
      <p:sp>
        <p:nvSpPr>
          <p:cNvPr id="9" name="Freeform 9">
            <a:extLst>
              <a:ext uri="{FF2B5EF4-FFF2-40B4-BE49-F238E27FC236}">
                <a16:creationId xmlns:a16="http://schemas.microsoft.com/office/drawing/2014/main" id="{7D5C9365-2F4A-3817-325C-66B0CCFDE43C}"/>
              </a:ext>
            </a:extLst>
          </p:cNvPr>
          <p:cNvSpPr/>
          <p:nvPr/>
        </p:nvSpPr>
        <p:spPr>
          <a:xfrm>
            <a:off x="15603216" y="8533201"/>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7"/>
            <a:stretch>
              <a:fillRect/>
            </a:stretch>
          </a:blipFill>
        </p:spPr>
        <p:txBody>
          <a:bodyPr/>
          <a:lstStyle/>
          <a:p>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42595" y="2484676"/>
            <a:ext cx="5513214" cy="6563350"/>
          </a:xfrm>
          <a:custGeom>
            <a:avLst/>
            <a:gdLst/>
            <a:ahLst/>
            <a:cxnLst/>
            <a:rect l="l" t="t" r="r" b="b"/>
            <a:pathLst>
              <a:path w="5513214" h="6563350">
                <a:moveTo>
                  <a:pt x="0" y="0"/>
                </a:moveTo>
                <a:lnTo>
                  <a:pt x="5513214" y="0"/>
                </a:lnTo>
                <a:lnTo>
                  <a:pt x="5513214" y="6563351"/>
                </a:lnTo>
                <a:lnTo>
                  <a:pt x="0" y="6563351"/>
                </a:lnTo>
                <a:lnTo>
                  <a:pt x="0" y="0"/>
                </a:lnTo>
                <a:close/>
              </a:path>
            </a:pathLst>
          </a:custGeom>
          <a:blipFill>
            <a:blip r:embed="rId2"/>
            <a:stretch>
              <a:fillRect/>
            </a:stretch>
          </a:blipFill>
        </p:spPr>
        <p:txBody>
          <a:bodyPr/>
          <a:lstStyle/>
          <a:p>
            <a:endParaRPr lang="en-IN"/>
          </a:p>
        </p:txBody>
      </p:sp>
      <p:sp>
        <p:nvSpPr>
          <p:cNvPr id="3" name="Freeform 3"/>
          <p:cNvSpPr/>
          <p:nvPr/>
        </p:nvSpPr>
        <p:spPr>
          <a:xfrm>
            <a:off x="5141453" y="2488379"/>
            <a:ext cx="7315200" cy="2916936"/>
          </a:xfrm>
          <a:custGeom>
            <a:avLst/>
            <a:gdLst/>
            <a:ahLst/>
            <a:cxnLst/>
            <a:rect l="l" t="t" r="r" b="b"/>
            <a:pathLst>
              <a:path w="7315200" h="2916936">
                <a:moveTo>
                  <a:pt x="0" y="0"/>
                </a:moveTo>
                <a:lnTo>
                  <a:pt x="7315200" y="0"/>
                </a:lnTo>
                <a:lnTo>
                  <a:pt x="7315200" y="2916936"/>
                </a:lnTo>
                <a:lnTo>
                  <a:pt x="0" y="29169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N"/>
          </a:p>
        </p:txBody>
      </p:sp>
      <p:sp>
        <p:nvSpPr>
          <p:cNvPr id="4" name="TextBox 4"/>
          <p:cNvSpPr txBox="1"/>
          <p:nvPr/>
        </p:nvSpPr>
        <p:spPr>
          <a:xfrm>
            <a:off x="5940130" y="3753215"/>
            <a:ext cx="12209594" cy="3821884"/>
          </a:xfrm>
          <a:prstGeom prst="rect">
            <a:avLst/>
          </a:prstGeom>
        </p:spPr>
        <p:txBody>
          <a:bodyPr lIns="0" tIns="0" rIns="0" bIns="0" rtlCol="0" anchor="t">
            <a:spAutoFit/>
          </a:bodyPr>
          <a:lstStyle/>
          <a:p>
            <a:pPr algn="l">
              <a:lnSpc>
                <a:spcPts val="3028"/>
              </a:lnSpc>
              <a:spcBef>
                <a:spcPct val="0"/>
              </a:spcBef>
            </a:pPr>
            <a:r>
              <a:rPr lang="en-US" sz="2329">
                <a:solidFill>
                  <a:srgbClr val="191919"/>
                </a:solidFill>
                <a:latin typeface="Open Sauce"/>
                <a:ea typeface="Open Sauce"/>
                <a:cs typeface="Open Sauce"/>
                <a:sym typeface="Open Sauce"/>
              </a:rPr>
              <a:t>1) For this question, please select B as your answer.</a:t>
            </a:r>
          </a:p>
          <a:p>
            <a:pPr algn="l">
              <a:lnSpc>
                <a:spcPts val="3028"/>
              </a:lnSpc>
              <a:spcBef>
                <a:spcPct val="0"/>
              </a:spcBef>
            </a:pPr>
            <a:endParaRPr lang="en-US" sz="2329">
              <a:solidFill>
                <a:srgbClr val="191919"/>
              </a:solidFill>
              <a:latin typeface="Open Sauce"/>
              <a:ea typeface="Open Sauce"/>
              <a:cs typeface="Open Sauce"/>
              <a:sym typeface="Open Sauce"/>
            </a:endParaRPr>
          </a:p>
          <a:p>
            <a:pPr algn="l">
              <a:lnSpc>
                <a:spcPts val="3028"/>
              </a:lnSpc>
              <a:spcBef>
                <a:spcPct val="0"/>
              </a:spcBef>
            </a:pPr>
            <a:r>
              <a:rPr lang="en-US" sz="2329">
                <a:solidFill>
                  <a:srgbClr val="191919"/>
                </a:solidFill>
                <a:latin typeface="Open Sauce"/>
                <a:ea typeface="Open Sauce"/>
                <a:cs typeface="Open Sauce"/>
                <a:sym typeface="Open Sauce"/>
              </a:rPr>
              <a:t>2) Which of the following is not a fruit?</a:t>
            </a:r>
          </a:p>
          <a:p>
            <a:pPr algn="l">
              <a:lnSpc>
                <a:spcPts val="3028"/>
              </a:lnSpc>
              <a:spcBef>
                <a:spcPct val="0"/>
              </a:spcBef>
            </a:pPr>
            <a:endParaRPr lang="en-US" sz="2329">
              <a:solidFill>
                <a:srgbClr val="191919"/>
              </a:solidFill>
              <a:latin typeface="Open Sauce"/>
              <a:ea typeface="Open Sauce"/>
              <a:cs typeface="Open Sauce"/>
              <a:sym typeface="Open Sauce"/>
            </a:endParaRPr>
          </a:p>
          <a:p>
            <a:pPr algn="l">
              <a:lnSpc>
                <a:spcPts val="3028"/>
              </a:lnSpc>
              <a:spcBef>
                <a:spcPct val="0"/>
              </a:spcBef>
            </a:pPr>
            <a:r>
              <a:rPr lang="en-US" sz="2329">
                <a:solidFill>
                  <a:srgbClr val="191919"/>
                </a:solidFill>
                <a:latin typeface="Open Sauce"/>
                <a:ea typeface="Open Sauce"/>
                <a:cs typeface="Open Sauce"/>
                <a:sym typeface="Open Sauce"/>
              </a:rPr>
              <a:t>     options- Apple, Banana, Carrot, Grape.</a:t>
            </a:r>
          </a:p>
          <a:p>
            <a:pPr algn="l">
              <a:lnSpc>
                <a:spcPts val="3028"/>
              </a:lnSpc>
              <a:spcBef>
                <a:spcPct val="0"/>
              </a:spcBef>
            </a:pPr>
            <a:endParaRPr lang="en-US" sz="2329">
              <a:solidFill>
                <a:srgbClr val="191919"/>
              </a:solidFill>
              <a:latin typeface="Open Sauce"/>
              <a:ea typeface="Open Sauce"/>
              <a:cs typeface="Open Sauce"/>
              <a:sym typeface="Open Sauce"/>
            </a:endParaRPr>
          </a:p>
          <a:p>
            <a:pPr algn="l">
              <a:lnSpc>
                <a:spcPts val="3028"/>
              </a:lnSpc>
              <a:spcBef>
                <a:spcPct val="0"/>
              </a:spcBef>
            </a:pPr>
            <a:r>
              <a:rPr lang="en-US" sz="2329">
                <a:solidFill>
                  <a:srgbClr val="191919"/>
                </a:solidFill>
                <a:latin typeface="Open Sauce"/>
                <a:ea typeface="Open Sauce"/>
                <a:cs typeface="Open Sauce"/>
                <a:sym typeface="Open Sauce"/>
              </a:rPr>
              <a:t>3) Open ended trap question-</a:t>
            </a:r>
          </a:p>
          <a:p>
            <a:pPr algn="l">
              <a:lnSpc>
                <a:spcPts val="3028"/>
              </a:lnSpc>
              <a:spcBef>
                <a:spcPct val="0"/>
              </a:spcBef>
            </a:pPr>
            <a:endParaRPr lang="en-US" sz="2329">
              <a:solidFill>
                <a:srgbClr val="191919"/>
              </a:solidFill>
              <a:latin typeface="Open Sauce"/>
              <a:ea typeface="Open Sauce"/>
              <a:cs typeface="Open Sauce"/>
              <a:sym typeface="Open Sauce"/>
            </a:endParaRPr>
          </a:p>
          <a:p>
            <a:pPr algn="l">
              <a:lnSpc>
                <a:spcPts val="3028"/>
              </a:lnSpc>
              <a:spcBef>
                <a:spcPct val="0"/>
              </a:spcBef>
            </a:pPr>
            <a:r>
              <a:rPr lang="en-US" sz="2329">
                <a:solidFill>
                  <a:srgbClr val="191919"/>
                </a:solidFill>
                <a:latin typeface="Open Sauce"/>
                <a:ea typeface="Open Sauce"/>
                <a:cs typeface="Open Sauce"/>
                <a:sym typeface="Open Sauce"/>
              </a:rPr>
              <a:t>    What is your favorite color and why? – To check if the respondent provides a       thoughtful answer.</a:t>
            </a:r>
          </a:p>
        </p:txBody>
      </p:sp>
      <p:sp>
        <p:nvSpPr>
          <p:cNvPr id="5" name="Freeform 5"/>
          <p:cNvSpPr/>
          <p:nvPr/>
        </p:nvSpPr>
        <p:spPr>
          <a:xfrm>
            <a:off x="5101426" y="3368985"/>
            <a:ext cx="12607995" cy="4696478"/>
          </a:xfrm>
          <a:custGeom>
            <a:avLst/>
            <a:gdLst/>
            <a:ahLst/>
            <a:cxnLst/>
            <a:rect l="l" t="t" r="r" b="b"/>
            <a:pathLst>
              <a:path w="12607995" h="4696478">
                <a:moveTo>
                  <a:pt x="0" y="0"/>
                </a:moveTo>
                <a:lnTo>
                  <a:pt x="12607995" y="0"/>
                </a:lnTo>
                <a:lnTo>
                  <a:pt x="12607995" y="4696478"/>
                </a:lnTo>
                <a:lnTo>
                  <a:pt x="0" y="46964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N"/>
          </a:p>
        </p:txBody>
      </p:sp>
      <p:sp>
        <p:nvSpPr>
          <p:cNvPr id="6" name="Freeform 6"/>
          <p:cNvSpPr/>
          <p:nvPr/>
        </p:nvSpPr>
        <p:spPr>
          <a:xfrm>
            <a:off x="14047581" y="60041"/>
            <a:ext cx="4325677" cy="4114800"/>
          </a:xfrm>
          <a:custGeom>
            <a:avLst/>
            <a:gdLst/>
            <a:ahLst/>
            <a:cxnLst/>
            <a:rect l="l" t="t" r="r" b="b"/>
            <a:pathLst>
              <a:path w="4325677" h="4114800">
                <a:moveTo>
                  <a:pt x="0" y="0"/>
                </a:moveTo>
                <a:lnTo>
                  <a:pt x="4325677" y="0"/>
                </a:lnTo>
                <a:lnTo>
                  <a:pt x="432567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IN"/>
          </a:p>
        </p:txBody>
      </p:sp>
      <p:sp>
        <p:nvSpPr>
          <p:cNvPr id="7" name="TextBox 7"/>
          <p:cNvSpPr txBox="1"/>
          <p:nvPr/>
        </p:nvSpPr>
        <p:spPr>
          <a:xfrm>
            <a:off x="6108485" y="431609"/>
            <a:ext cx="16853007" cy="597091"/>
          </a:xfrm>
          <a:prstGeom prst="rect">
            <a:avLst/>
          </a:prstGeom>
        </p:spPr>
        <p:txBody>
          <a:bodyPr lIns="0" tIns="0" rIns="0" bIns="0" rtlCol="0" anchor="t">
            <a:spAutoFit/>
          </a:bodyPr>
          <a:lstStyle/>
          <a:p>
            <a:pPr marL="0" lvl="0" indent="0" algn="l">
              <a:lnSpc>
                <a:spcPts val="4889"/>
              </a:lnSpc>
              <a:spcBef>
                <a:spcPct val="0"/>
              </a:spcBef>
            </a:pPr>
            <a:r>
              <a:rPr lang="en-US" sz="3492" spc="-69">
                <a:solidFill>
                  <a:srgbClr val="191919"/>
                </a:solidFill>
                <a:latin typeface="Open Sauce Bold"/>
                <a:ea typeface="Open Sauce Bold"/>
                <a:cs typeface="Open Sauce Bold"/>
                <a:sym typeface="Open Sauce Bold"/>
              </a:rPr>
              <a:t>Examples of Trap Questions </a:t>
            </a:r>
          </a:p>
        </p:txBody>
      </p:sp>
      <p:sp>
        <p:nvSpPr>
          <p:cNvPr id="9" name="Freeform 9">
            <a:extLst>
              <a:ext uri="{FF2B5EF4-FFF2-40B4-BE49-F238E27FC236}">
                <a16:creationId xmlns:a16="http://schemas.microsoft.com/office/drawing/2014/main" id="{324A2DA2-12A3-D13E-A4FB-54768CCB6F3D}"/>
              </a:ext>
            </a:extLst>
          </p:cNvPr>
          <p:cNvSpPr/>
          <p:nvPr/>
        </p:nvSpPr>
        <p:spPr>
          <a:xfrm>
            <a:off x="0" y="171003"/>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9"/>
            <a:stretch>
              <a:fillRect/>
            </a:stretch>
          </a:blipFill>
        </p:spPr>
        <p:txBody>
          <a:bodyPr/>
          <a:lstStyle/>
          <a:p>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41453" y="2488379"/>
            <a:ext cx="7315200" cy="2916936"/>
          </a:xfrm>
          <a:custGeom>
            <a:avLst/>
            <a:gdLst/>
            <a:ahLst/>
            <a:cxnLst/>
            <a:rect l="l" t="t" r="r" b="b"/>
            <a:pathLst>
              <a:path w="7315200" h="2916936">
                <a:moveTo>
                  <a:pt x="0" y="0"/>
                </a:moveTo>
                <a:lnTo>
                  <a:pt x="7315200" y="0"/>
                </a:lnTo>
                <a:lnTo>
                  <a:pt x="7315200" y="2916936"/>
                </a:lnTo>
                <a:lnTo>
                  <a:pt x="0" y="29169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3" name="Freeform 3"/>
          <p:cNvSpPr/>
          <p:nvPr/>
        </p:nvSpPr>
        <p:spPr>
          <a:xfrm>
            <a:off x="13962323" y="-2721873"/>
            <a:ext cx="4325677" cy="4114800"/>
          </a:xfrm>
          <a:custGeom>
            <a:avLst/>
            <a:gdLst/>
            <a:ahLst/>
            <a:cxnLst/>
            <a:rect l="l" t="t" r="r" b="b"/>
            <a:pathLst>
              <a:path w="4325677" h="4114800">
                <a:moveTo>
                  <a:pt x="0" y="0"/>
                </a:moveTo>
                <a:lnTo>
                  <a:pt x="4325677" y="0"/>
                </a:lnTo>
                <a:lnTo>
                  <a:pt x="432567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a:p>
        </p:txBody>
      </p:sp>
      <p:sp>
        <p:nvSpPr>
          <p:cNvPr id="4" name="Freeform 4"/>
          <p:cNvSpPr/>
          <p:nvPr/>
        </p:nvSpPr>
        <p:spPr>
          <a:xfrm>
            <a:off x="13691807" y="3082121"/>
            <a:ext cx="3703426" cy="6159544"/>
          </a:xfrm>
          <a:custGeom>
            <a:avLst/>
            <a:gdLst/>
            <a:ahLst/>
            <a:cxnLst/>
            <a:rect l="l" t="t" r="r" b="b"/>
            <a:pathLst>
              <a:path w="3703426" h="6159544">
                <a:moveTo>
                  <a:pt x="0" y="0"/>
                </a:moveTo>
                <a:lnTo>
                  <a:pt x="3703426" y="0"/>
                </a:lnTo>
                <a:lnTo>
                  <a:pt x="3703426" y="6159544"/>
                </a:lnTo>
                <a:lnTo>
                  <a:pt x="0" y="6159544"/>
                </a:lnTo>
                <a:lnTo>
                  <a:pt x="0" y="0"/>
                </a:lnTo>
                <a:close/>
              </a:path>
            </a:pathLst>
          </a:custGeom>
          <a:blipFill>
            <a:blip r:embed="rId6"/>
            <a:stretch>
              <a:fillRect/>
            </a:stretch>
          </a:blipFill>
        </p:spPr>
        <p:txBody>
          <a:bodyPr/>
          <a:lstStyle/>
          <a:p>
            <a:endParaRPr lang="en-IN"/>
          </a:p>
        </p:txBody>
      </p:sp>
      <p:sp>
        <p:nvSpPr>
          <p:cNvPr id="5" name="TextBox 5"/>
          <p:cNvSpPr txBox="1"/>
          <p:nvPr/>
        </p:nvSpPr>
        <p:spPr>
          <a:xfrm>
            <a:off x="1299902" y="3228535"/>
            <a:ext cx="11156752" cy="4334510"/>
          </a:xfrm>
          <a:prstGeom prst="rect">
            <a:avLst/>
          </a:prstGeom>
        </p:spPr>
        <p:txBody>
          <a:bodyPr lIns="0" tIns="0" rIns="0" bIns="0" rtlCol="0" anchor="t">
            <a:spAutoFit/>
          </a:bodyPr>
          <a:lstStyle/>
          <a:p>
            <a:pPr algn="l">
              <a:lnSpc>
                <a:spcPts val="2859"/>
              </a:lnSpc>
              <a:spcBef>
                <a:spcPct val="0"/>
              </a:spcBef>
            </a:pPr>
            <a:r>
              <a:rPr lang="en-US" sz="2199">
                <a:solidFill>
                  <a:srgbClr val="191919"/>
                </a:solidFill>
                <a:latin typeface="Open Sauce"/>
                <a:ea typeface="Open Sauce"/>
                <a:cs typeface="Open Sauce"/>
                <a:sym typeface="Open Sauce"/>
              </a:rPr>
              <a:t>1) Using CAPTCHA</a:t>
            </a:r>
          </a:p>
          <a:p>
            <a:pPr algn="l">
              <a:lnSpc>
                <a:spcPts val="2859"/>
              </a:lnSpc>
              <a:spcBef>
                <a:spcPct val="0"/>
              </a:spcBef>
            </a:pPr>
            <a:endParaRPr lang="en-US" sz="2199">
              <a:solidFill>
                <a:srgbClr val="191919"/>
              </a:solidFill>
              <a:latin typeface="Open Sauce"/>
              <a:ea typeface="Open Sauce"/>
              <a:cs typeface="Open Sauce"/>
              <a:sym typeface="Open Sauce"/>
            </a:endParaRPr>
          </a:p>
          <a:p>
            <a:pPr algn="l">
              <a:lnSpc>
                <a:spcPts val="2859"/>
              </a:lnSpc>
              <a:spcBef>
                <a:spcPct val="0"/>
              </a:spcBef>
            </a:pPr>
            <a:r>
              <a:rPr lang="en-US" sz="2199">
                <a:solidFill>
                  <a:srgbClr val="191919"/>
                </a:solidFill>
                <a:latin typeface="Open Sauce"/>
                <a:ea typeface="Open Sauce"/>
                <a:cs typeface="Open Sauce"/>
                <a:sym typeface="Open Sauce"/>
              </a:rPr>
              <a:t>2) Logic checks and trap questions</a:t>
            </a:r>
          </a:p>
          <a:p>
            <a:pPr algn="l">
              <a:lnSpc>
                <a:spcPts val="2859"/>
              </a:lnSpc>
              <a:spcBef>
                <a:spcPct val="0"/>
              </a:spcBef>
            </a:pPr>
            <a:endParaRPr lang="en-US" sz="2199">
              <a:solidFill>
                <a:srgbClr val="191919"/>
              </a:solidFill>
              <a:latin typeface="Open Sauce"/>
              <a:ea typeface="Open Sauce"/>
              <a:cs typeface="Open Sauce"/>
              <a:sym typeface="Open Sauce"/>
            </a:endParaRPr>
          </a:p>
          <a:p>
            <a:pPr algn="l">
              <a:lnSpc>
                <a:spcPts val="2859"/>
              </a:lnSpc>
              <a:spcBef>
                <a:spcPct val="0"/>
              </a:spcBef>
            </a:pPr>
            <a:r>
              <a:rPr lang="en-US" sz="2199">
                <a:solidFill>
                  <a:srgbClr val="191919"/>
                </a:solidFill>
                <a:latin typeface="Open Sauce"/>
                <a:ea typeface="Open Sauce"/>
                <a:cs typeface="Open Sauce"/>
                <a:sym typeface="Open Sauce"/>
              </a:rPr>
              <a:t>3) Randomize question order</a:t>
            </a:r>
          </a:p>
          <a:p>
            <a:pPr algn="l">
              <a:lnSpc>
                <a:spcPts val="2859"/>
              </a:lnSpc>
              <a:spcBef>
                <a:spcPct val="0"/>
              </a:spcBef>
            </a:pPr>
            <a:endParaRPr lang="en-US" sz="2199">
              <a:solidFill>
                <a:srgbClr val="191919"/>
              </a:solidFill>
              <a:latin typeface="Open Sauce"/>
              <a:ea typeface="Open Sauce"/>
              <a:cs typeface="Open Sauce"/>
              <a:sym typeface="Open Sauce"/>
            </a:endParaRPr>
          </a:p>
          <a:p>
            <a:pPr algn="l">
              <a:lnSpc>
                <a:spcPts val="2859"/>
              </a:lnSpc>
              <a:spcBef>
                <a:spcPct val="0"/>
              </a:spcBef>
            </a:pPr>
            <a:r>
              <a:rPr lang="en-US" sz="2199">
                <a:solidFill>
                  <a:srgbClr val="191919"/>
                </a:solidFill>
                <a:latin typeface="Open Sauce"/>
                <a:ea typeface="Open Sauce"/>
                <a:cs typeface="Open Sauce"/>
                <a:sym typeface="Open Sauce"/>
              </a:rPr>
              <a:t>4) IP address monitoring</a:t>
            </a:r>
          </a:p>
          <a:p>
            <a:pPr algn="l">
              <a:lnSpc>
                <a:spcPts val="2859"/>
              </a:lnSpc>
              <a:spcBef>
                <a:spcPct val="0"/>
              </a:spcBef>
            </a:pPr>
            <a:endParaRPr lang="en-US" sz="2199">
              <a:solidFill>
                <a:srgbClr val="191919"/>
              </a:solidFill>
              <a:latin typeface="Open Sauce"/>
              <a:ea typeface="Open Sauce"/>
              <a:cs typeface="Open Sauce"/>
              <a:sym typeface="Open Sauce"/>
            </a:endParaRPr>
          </a:p>
          <a:p>
            <a:pPr algn="l">
              <a:lnSpc>
                <a:spcPts val="2859"/>
              </a:lnSpc>
              <a:spcBef>
                <a:spcPct val="0"/>
              </a:spcBef>
            </a:pPr>
            <a:r>
              <a:rPr lang="en-US" sz="2199">
                <a:solidFill>
                  <a:srgbClr val="191919"/>
                </a:solidFill>
                <a:latin typeface="Open Sauce"/>
                <a:ea typeface="Open Sauce"/>
                <a:cs typeface="Open Sauce"/>
                <a:sym typeface="Open Sauce"/>
              </a:rPr>
              <a:t>5) Setting up Open ended questions as bots struggle to provide coherent answers</a:t>
            </a:r>
          </a:p>
          <a:p>
            <a:pPr algn="l">
              <a:lnSpc>
                <a:spcPts val="2859"/>
              </a:lnSpc>
              <a:spcBef>
                <a:spcPct val="0"/>
              </a:spcBef>
            </a:pPr>
            <a:endParaRPr lang="en-US" sz="2199">
              <a:solidFill>
                <a:srgbClr val="191919"/>
              </a:solidFill>
              <a:latin typeface="Open Sauce"/>
              <a:ea typeface="Open Sauce"/>
              <a:cs typeface="Open Sauce"/>
              <a:sym typeface="Open Sauce"/>
            </a:endParaRPr>
          </a:p>
          <a:p>
            <a:pPr algn="l">
              <a:lnSpc>
                <a:spcPts val="2859"/>
              </a:lnSpc>
              <a:spcBef>
                <a:spcPct val="0"/>
              </a:spcBef>
            </a:pPr>
            <a:r>
              <a:rPr lang="en-US" sz="2199">
                <a:solidFill>
                  <a:srgbClr val="191919"/>
                </a:solidFill>
                <a:latin typeface="Open Sauce"/>
                <a:ea typeface="Open Sauce"/>
                <a:cs typeface="Open Sauce"/>
                <a:sym typeface="Open Sauce"/>
              </a:rPr>
              <a:t>6) Review responses for patterns</a:t>
            </a:r>
          </a:p>
          <a:p>
            <a:pPr algn="l">
              <a:lnSpc>
                <a:spcPts val="2859"/>
              </a:lnSpc>
              <a:spcBef>
                <a:spcPct val="0"/>
              </a:spcBef>
            </a:pPr>
            <a:endParaRPr lang="en-US" sz="2199">
              <a:solidFill>
                <a:srgbClr val="191919"/>
              </a:solidFill>
              <a:latin typeface="Open Sauce"/>
              <a:ea typeface="Open Sauce"/>
              <a:cs typeface="Open Sauce"/>
              <a:sym typeface="Open Sauce"/>
            </a:endParaRPr>
          </a:p>
        </p:txBody>
      </p:sp>
      <p:sp>
        <p:nvSpPr>
          <p:cNvPr id="6" name="Freeform 6"/>
          <p:cNvSpPr/>
          <p:nvPr/>
        </p:nvSpPr>
        <p:spPr>
          <a:xfrm>
            <a:off x="574280" y="2866566"/>
            <a:ext cx="12607995" cy="5553533"/>
          </a:xfrm>
          <a:custGeom>
            <a:avLst/>
            <a:gdLst/>
            <a:ahLst/>
            <a:cxnLst/>
            <a:rect l="l" t="t" r="r" b="b"/>
            <a:pathLst>
              <a:path w="12607995" h="4696478">
                <a:moveTo>
                  <a:pt x="0" y="0"/>
                </a:moveTo>
                <a:lnTo>
                  <a:pt x="12607995" y="0"/>
                </a:lnTo>
                <a:lnTo>
                  <a:pt x="12607995" y="4696478"/>
                </a:lnTo>
                <a:lnTo>
                  <a:pt x="0" y="46964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IN"/>
          </a:p>
        </p:txBody>
      </p:sp>
      <p:sp>
        <p:nvSpPr>
          <p:cNvPr id="7" name="TextBox 7"/>
          <p:cNvSpPr txBox="1"/>
          <p:nvPr/>
        </p:nvSpPr>
        <p:spPr>
          <a:xfrm>
            <a:off x="5141453" y="431609"/>
            <a:ext cx="16853007" cy="597091"/>
          </a:xfrm>
          <a:prstGeom prst="rect">
            <a:avLst/>
          </a:prstGeom>
        </p:spPr>
        <p:txBody>
          <a:bodyPr lIns="0" tIns="0" rIns="0" bIns="0" rtlCol="0" anchor="t">
            <a:spAutoFit/>
          </a:bodyPr>
          <a:lstStyle/>
          <a:p>
            <a:pPr marL="0" lvl="0" indent="0" algn="l">
              <a:lnSpc>
                <a:spcPts val="4889"/>
              </a:lnSpc>
              <a:spcBef>
                <a:spcPct val="0"/>
              </a:spcBef>
            </a:pPr>
            <a:r>
              <a:rPr lang="en-US" sz="3492" spc="-69">
                <a:solidFill>
                  <a:srgbClr val="191919"/>
                </a:solidFill>
                <a:latin typeface="Open Sauce Bold"/>
                <a:ea typeface="Open Sauce Bold"/>
                <a:cs typeface="Open Sauce Bold"/>
                <a:sym typeface="Open Sauce Bold"/>
              </a:rPr>
              <a:t>Methods to trap bots or AI in a survey</a:t>
            </a:r>
          </a:p>
        </p:txBody>
      </p:sp>
      <p:sp>
        <p:nvSpPr>
          <p:cNvPr id="9" name="Freeform 9">
            <a:extLst>
              <a:ext uri="{FF2B5EF4-FFF2-40B4-BE49-F238E27FC236}">
                <a16:creationId xmlns:a16="http://schemas.microsoft.com/office/drawing/2014/main" id="{D31B6B21-6064-1E09-0AE3-75E10C87A99D}"/>
              </a:ext>
            </a:extLst>
          </p:cNvPr>
          <p:cNvSpPr/>
          <p:nvPr/>
        </p:nvSpPr>
        <p:spPr>
          <a:xfrm>
            <a:off x="0" y="171003"/>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9"/>
            <a:stretch>
              <a:fillRect/>
            </a:stretch>
          </a:blipFill>
        </p:spPr>
        <p:txBody>
          <a:bodyPr/>
          <a:lstStyle/>
          <a:p>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0110" y="38100"/>
            <a:ext cx="3299321" cy="4114800"/>
          </a:xfrm>
          <a:custGeom>
            <a:avLst/>
            <a:gdLst/>
            <a:ahLst/>
            <a:cxnLst/>
            <a:rect l="l" t="t" r="r" b="b"/>
            <a:pathLst>
              <a:path w="3299321" h="4114800">
                <a:moveTo>
                  <a:pt x="0" y="0"/>
                </a:moveTo>
                <a:lnTo>
                  <a:pt x="3299321" y="0"/>
                </a:lnTo>
                <a:lnTo>
                  <a:pt x="32993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IN"/>
          </a:p>
        </p:txBody>
      </p:sp>
      <p:sp>
        <p:nvSpPr>
          <p:cNvPr id="3" name="Freeform 3"/>
          <p:cNvSpPr/>
          <p:nvPr/>
        </p:nvSpPr>
        <p:spPr>
          <a:xfrm>
            <a:off x="923078" y="4041311"/>
            <a:ext cx="2381147" cy="5766202"/>
          </a:xfrm>
          <a:custGeom>
            <a:avLst/>
            <a:gdLst/>
            <a:ahLst/>
            <a:cxnLst/>
            <a:rect l="l" t="t" r="r" b="b"/>
            <a:pathLst>
              <a:path w="2381147" h="5766202">
                <a:moveTo>
                  <a:pt x="0" y="0"/>
                </a:moveTo>
                <a:lnTo>
                  <a:pt x="2381147" y="0"/>
                </a:lnTo>
                <a:lnTo>
                  <a:pt x="2381147" y="5766202"/>
                </a:lnTo>
                <a:lnTo>
                  <a:pt x="0" y="5766202"/>
                </a:lnTo>
                <a:lnTo>
                  <a:pt x="0" y="0"/>
                </a:lnTo>
                <a:close/>
              </a:path>
            </a:pathLst>
          </a:custGeom>
          <a:blipFill>
            <a:blip r:embed="rId4"/>
            <a:stretch>
              <a:fillRect l="-1459" r="-1459"/>
            </a:stretch>
          </a:blipFill>
        </p:spPr>
        <p:txBody>
          <a:bodyPr/>
          <a:lstStyle/>
          <a:p>
            <a:endParaRPr lang="en-IN"/>
          </a:p>
        </p:txBody>
      </p:sp>
      <p:sp>
        <p:nvSpPr>
          <p:cNvPr id="4" name="Freeform 4"/>
          <p:cNvSpPr/>
          <p:nvPr/>
        </p:nvSpPr>
        <p:spPr>
          <a:xfrm>
            <a:off x="3304225" y="3628619"/>
            <a:ext cx="14823665" cy="6893004"/>
          </a:xfrm>
          <a:custGeom>
            <a:avLst/>
            <a:gdLst/>
            <a:ahLst/>
            <a:cxnLst/>
            <a:rect l="l" t="t" r="r" b="b"/>
            <a:pathLst>
              <a:path w="14823665" h="6893004">
                <a:moveTo>
                  <a:pt x="0" y="0"/>
                </a:moveTo>
                <a:lnTo>
                  <a:pt x="14823665" y="0"/>
                </a:lnTo>
                <a:lnTo>
                  <a:pt x="14823665" y="6893004"/>
                </a:lnTo>
                <a:lnTo>
                  <a:pt x="0" y="68930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N"/>
          </a:p>
        </p:txBody>
      </p:sp>
      <p:sp>
        <p:nvSpPr>
          <p:cNvPr id="5" name="TextBox 5"/>
          <p:cNvSpPr txBox="1"/>
          <p:nvPr/>
        </p:nvSpPr>
        <p:spPr>
          <a:xfrm>
            <a:off x="3962400" y="1197018"/>
            <a:ext cx="16853007" cy="1216216"/>
          </a:xfrm>
          <a:prstGeom prst="rect">
            <a:avLst/>
          </a:prstGeom>
        </p:spPr>
        <p:txBody>
          <a:bodyPr lIns="0" tIns="0" rIns="0" bIns="0" rtlCol="0" anchor="t">
            <a:spAutoFit/>
          </a:bodyPr>
          <a:lstStyle/>
          <a:p>
            <a:pPr algn="l">
              <a:lnSpc>
                <a:spcPts val="4889"/>
              </a:lnSpc>
            </a:pPr>
            <a:r>
              <a:rPr lang="en-US" sz="3492" spc="-69" dirty="0">
                <a:solidFill>
                  <a:srgbClr val="191919"/>
                </a:solidFill>
                <a:latin typeface="Open Sauce Bold"/>
                <a:ea typeface="Open Sauce Bold"/>
                <a:cs typeface="Open Sauce Bold"/>
                <a:sym typeface="Open Sauce Bold"/>
              </a:rPr>
              <a:t>Question 2) How do you detect duplicate users?</a:t>
            </a:r>
          </a:p>
          <a:p>
            <a:pPr marL="0" lvl="0" indent="0" algn="l">
              <a:lnSpc>
                <a:spcPts val="4889"/>
              </a:lnSpc>
              <a:spcBef>
                <a:spcPct val="0"/>
              </a:spcBef>
            </a:pPr>
            <a:endParaRPr lang="en-US" sz="3492" spc="-69" dirty="0">
              <a:solidFill>
                <a:srgbClr val="191919"/>
              </a:solidFill>
              <a:latin typeface="Open Sauce Bold"/>
              <a:ea typeface="Open Sauce Bold"/>
              <a:cs typeface="Open Sauce Bold"/>
              <a:sym typeface="Open Sauce Bold"/>
            </a:endParaRPr>
          </a:p>
        </p:txBody>
      </p:sp>
      <p:sp>
        <p:nvSpPr>
          <p:cNvPr id="6" name="TextBox 6"/>
          <p:cNvSpPr txBox="1"/>
          <p:nvPr/>
        </p:nvSpPr>
        <p:spPr>
          <a:xfrm>
            <a:off x="5433296" y="4943175"/>
            <a:ext cx="11139947" cy="3637706"/>
          </a:xfrm>
          <a:prstGeom prst="rect">
            <a:avLst/>
          </a:prstGeom>
        </p:spPr>
        <p:txBody>
          <a:bodyPr lIns="0" tIns="0" rIns="0" bIns="0" rtlCol="0" anchor="t">
            <a:spAutoFit/>
          </a:bodyPr>
          <a:lstStyle/>
          <a:p>
            <a:pPr algn="l">
              <a:lnSpc>
                <a:spcPts val="2617"/>
              </a:lnSpc>
            </a:pPr>
            <a:r>
              <a:rPr lang="en-US" sz="2013">
                <a:solidFill>
                  <a:srgbClr val="000000"/>
                </a:solidFill>
                <a:latin typeface="Open Sauce"/>
                <a:ea typeface="Open Sauce"/>
                <a:cs typeface="Open Sauce"/>
                <a:sym typeface="Open Sauce"/>
              </a:rPr>
              <a:t>For identifying duplicates, we first identify their system through cookies, IP, Digital Finger Printing and stop the users if they are duplicates on these parameters. We use cookies, IP tracking, and digital fingerprinting to detect bots. </a:t>
            </a:r>
          </a:p>
          <a:p>
            <a:pPr algn="l">
              <a:lnSpc>
                <a:spcPts val="2617"/>
              </a:lnSpc>
            </a:pPr>
            <a:endParaRPr lang="en-US" sz="2013">
              <a:solidFill>
                <a:srgbClr val="000000"/>
              </a:solidFill>
              <a:latin typeface="Open Sauce"/>
              <a:ea typeface="Open Sauce"/>
              <a:cs typeface="Open Sauce"/>
              <a:sym typeface="Open Sauce"/>
            </a:endParaRPr>
          </a:p>
          <a:p>
            <a:pPr algn="l">
              <a:lnSpc>
                <a:spcPts val="2617"/>
              </a:lnSpc>
            </a:pPr>
            <a:r>
              <a:rPr lang="en-US" sz="2013">
                <a:solidFill>
                  <a:srgbClr val="000000"/>
                </a:solidFill>
                <a:latin typeface="Open Sauce"/>
                <a:ea typeface="Open Sauce"/>
                <a:cs typeface="Open Sauce"/>
                <a:sym typeface="Open Sauce"/>
              </a:rPr>
              <a:t>In the second step, we identify professional survey takers who try to complete a survey solely to earn the offered incentive.</a:t>
            </a:r>
          </a:p>
          <a:p>
            <a:pPr algn="l">
              <a:lnSpc>
                <a:spcPts val="2617"/>
              </a:lnSpc>
            </a:pPr>
            <a:endParaRPr lang="en-US" sz="2013">
              <a:solidFill>
                <a:srgbClr val="000000"/>
              </a:solidFill>
              <a:latin typeface="Open Sauce"/>
              <a:ea typeface="Open Sauce"/>
              <a:cs typeface="Open Sauce"/>
              <a:sym typeface="Open Sauce"/>
            </a:endParaRPr>
          </a:p>
          <a:p>
            <a:pPr algn="l">
              <a:lnSpc>
                <a:spcPts val="2617"/>
              </a:lnSpc>
            </a:pPr>
            <a:r>
              <a:rPr lang="en-US" sz="2013">
                <a:solidFill>
                  <a:srgbClr val="000000"/>
                </a:solidFill>
                <a:latin typeface="Open Sauce"/>
                <a:ea typeface="Open Sauce"/>
                <a:cs typeface="Open Sauce"/>
                <a:sym typeface="Open Sauce"/>
              </a:rPr>
              <a:t>Many professional survey takers use VPNs and multiple systems to bypass the first step. Real-time analysis is conducted by our pre-screens, who detect VPN usage and inconsistencies in answers to filter out such responses.</a:t>
            </a:r>
          </a:p>
          <a:p>
            <a:pPr algn="l">
              <a:lnSpc>
                <a:spcPts val="2617"/>
              </a:lnSpc>
              <a:spcBef>
                <a:spcPct val="0"/>
              </a:spcBef>
            </a:pPr>
            <a:endParaRPr lang="en-US" sz="2013">
              <a:solidFill>
                <a:srgbClr val="000000"/>
              </a:solidFill>
              <a:latin typeface="Open Sauce"/>
              <a:ea typeface="Open Sauce"/>
              <a:cs typeface="Open Sauce"/>
              <a:sym typeface="Open Sauce"/>
            </a:endParaRPr>
          </a:p>
        </p:txBody>
      </p:sp>
      <p:sp>
        <p:nvSpPr>
          <p:cNvPr id="8" name="Freeform 9">
            <a:extLst>
              <a:ext uri="{FF2B5EF4-FFF2-40B4-BE49-F238E27FC236}">
                <a16:creationId xmlns:a16="http://schemas.microsoft.com/office/drawing/2014/main" id="{F5E408E5-3BE2-7736-5331-7D4EB116E9D7}"/>
              </a:ext>
            </a:extLst>
          </p:cNvPr>
          <p:cNvSpPr/>
          <p:nvPr/>
        </p:nvSpPr>
        <p:spPr>
          <a:xfrm>
            <a:off x="15436045" y="88382"/>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7"/>
            <a:stretch>
              <a:fillRect/>
            </a:stretch>
          </a:blipFill>
        </p:spPr>
        <p:txBody>
          <a:bodyPr/>
          <a:lstStyle/>
          <a:p>
            <a:endParaRPr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92460" y="2868946"/>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3" name="Freeform 3"/>
          <p:cNvSpPr/>
          <p:nvPr/>
        </p:nvSpPr>
        <p:spPr>
          <a:xfrm>
            <a:off x="3880586" y="3295601"/>
            <a:ext cx="757379" cy="3155744"/>
          </a:xfrm>
          <a:custGeom>
            <a:avLst/>
            <a:gdLst/>
            <a:ahLst/>
            <a:cxnLst/>
            <a:rect l="l" t="t" r="r" b="b"/>
            <a:pathLst>
              <a:path w="757379" h="3155744">
                <a:moveTo>
                  <a:pt x="0" y="0"/>
                </a:moveTo>
                <a:lnTo>
                  <a:pt x="757378" y="0"/>
                </a:lnTo>
                <a:lnTo>
                  <a:pt x="757378" y="3155743"/>
                </a:lnTo>
                <a:lnTo>
                  <a:pt x="0" y="31557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a:p>
        </p:txBody>
      </p:sp>
      <p:sp>
        <p:nvSpPr>
          <p:cNvPr id="4" name="TextBox 4"/>
          <p:cNvSpPr txBox="1"/>
          <p:nvPr/>
        </p:nvSpPr>
        <p:spPr>
          <a:xfrm>
            <a:off x="5742682" y="537527"/>
            <a:ext cx="6802636"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000000"/>
                </a:solidFill>
                <a:latin typeface="Canva Sans Bold"/>
                <a:ea typeface="Canva Sans Bold"/>
                <a:cs typeface="Canva Sans Bold"/>
                <a:sym typeface="Canva Sans Bold"/>
              </a:rPr>
              <a:t>Verification Methods</a:t>
            </a:r>
          </a:p>
        </p:txBody>
      </p:sp>
      <p:sp>
        <p:nvSpPr>
          <p:cNvPr id="5" name="TextBox 5"/>
          <p:cNvSpPr txBox="1"/>
          <p:nvPr/>
        </p:nvSpPr>
        <p:spPr>
          <a:xfrm>
            <a:off x="5156142" y="3594331"/>
            <a:ext cx="8356602" cy="3326765"/>
          </a:xfrm>
          <a:prstGeom prst="rect">
            <a:avLst/>
          </a:prstGeom>
        </p:spPr>
        <p:txBody>
          <a:bodyPr lIns="0" tIns="0" rIns="0" bIns="0" rtlCol="0" anchor="t">
            <a:spAutoFit/>
          </a:bodyPr>
          <a:lstStyle/>
          <a:p>
            <a:pPr algn="l">
              <a:lnSpc>
                <a:spcPts val="3755"/>
              </a:lnSpc>
            </a:pPr>
            <a:r>
              <a:rPr lang="en-US" sz="2682">
                <a:solidFill>
                  <a:srgbClr val="000000"/>
                </a:solidFill>
                <a:latin typeface="Canva Sans"/>
                <a:ea typeface="Canva Sans"/>
                <a:cs typeface="Canva Sans"/>
                <a:sym typeface="Canva Sans"/>
              </a:rPr>
              <a:t>Mobile Verification</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Email Verification</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Duplicate Responses and Survey Behavior Analysis</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endParaRPr lang="en-US" sz="2682">
              <a:solidFill>
                <a:srgbClr val="000000"/>
              </a:solidFill>
              <a:latin typeface="Canva Sans"/>
              <a:ea typeface="Canva Sans"/>
              <a:cs typeface="Canva Sans"/>
              <a:sym typeface="Canva Sans"/>
            </a:endParaRPr>
          </a:p>
        </p:txBody>
      </p:sp>
      <p:sp>
        <p:nvSpPr>
          <p:cNvPr id="7" name="Freeform 9">
            <a:extLst>
              <a:ext uri="{FF2B5EF4-FFF2-40B4-BE49-F238E27FC236}">
                <a16:creationId xmlns:a16="http://schemas.microsoft.com/office/drawing/2014/main" id="{625528B3-C545-FA78-1D7C-E55BB98382A0}"/>
              </a:ext>
            </a:extLst>
          </p:cNvPr>
          <p:cNvSpPr/>
          <p:nvPr/>
        </p:nvSpPr>
        <p:spPr>
          <a:xfrm>
            <a:off x="0" y="171003"/>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6"/>
            <a:stretch>
              <a:fillRect/>
            </a:stretch>
          </a:blipFill>
        </p:spPr>
        <p:txBody>
          <a:bodyPr/>
          <a:lstStyle/>
          <a:p>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453" y="95288"/>
            <a:ext cx="3299321" cy="4114800"/>
          </a:xfrm>
          <a:custGeom>
            <a:avLst/>
            <a:gdLst/>
            <a:ahLst/>
            <a:cxnLst/>
            <a:rect l="l" t="t" r="r" b="b"/>
            <a:pathLst>
              <a:path w="3299321" h="4114800">
                <a:moveTo>
                  <a:pt x="0" y="0"/>
                </a:moveTo>
                <a:lnTo>
                  <a:pt x="3299321" y="0"/>
                </a:lnTo>
                <a:lnTo>
                  <a:pt x="32993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IN"/>
          </a:p>
        </p:txBody>
      </p:sp>
      <p:sp>
        <p:nvSpPr>
          <p:cNvPr id="3" name="Freeform 3"/>
          <p:cNvSpPr/>
          <p:nvPr/>
        </p:nvSpPr>
        <p:spPr>
          <a:xfrm>
            <a:off x="923078" y="4041311"/>
            <a:ext cx="2381147" cy="5766202"/>
          </a:xfrm>
          <a:custGeom>
            <a:avLst/>
            <a:gdLst/>
            <a:ahLst/>
            <a:cxnLst/>
            <a:rect l="l" t="t" r="r" b="b"/>
            <a:pathLst>
              <a:path w="2381147" h="5766202">
                <a:moveTo>
                  <a:pt x="0" y="0"/>
                </a:moveTo>
                <a:lnTo>
                  <a:pt x="2381147" y="0"/>
                </a:lnTo>
                <a:lnTo>
                  <a:pt x="2381147" y="5766202"/>
                </a:lnTo>
                <a:lnTo>
                  <a:pt x="0" y="5766202"/>
                </a:lnTo>
                <a:lnTo>
                  <a:pt x="0" y="0"/>
                </a:lnTo>
                <a:close/>
              </a:path>
            </a:pathLst>
          </a:custGeom>
          <a:blipFill>
            <a:blip r:embed="rId4"/>
            <a:stretch>
              <a:fillRect l="-1459" r="-1459"/>
            </a:stretch>
          </a:blipFill>
        </p:spPr>
        <p:txBody>
          <a:bodyPr/>
          <a:lstStyle/>
          <a:p>
            <a:endParaRPr lang="en-IN"/>
          </a:p>
        </p:txBody>
      </p:sp>
      <p:sp>
        <p:nvSpPr>
          <p:cNvPr id="4" name="Freeform 4"/>
          <p:cNvSpPr/>
          <p:nvPr/>
        </p:nvSpPr>
        <p:spPr>
          <a:xfrm>
            <a:off x="2556497" y="2701252"/>
            <a:ext cx="14823665" cy="6893004"/>
          </a:xfrm>
          <a:custGeom>
            <a:avLst/>
            <a:gdLst/>
            <a:ahLst/>
            <a:cxnLst/>
            <a:rect l="l" t="t" r="r" b="b"/>
            <a:pathLst>
              <a:path w="14823665" h="6893004">
                <a:moveTo>
                  <a:pt x="0" y="0"/>
                </a:moveTo>
                <a:lnTo>
                  <a:pt x="14823665" y="0"/>
                </a:lnTo>
                <a:lnTo>
                  <a:pt x="14823665" y="6893004"/>
                </a:lnTo>
                <a:lnTo>
                  <a:pt x="0" y="68930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N"/>
          </a:p>
        </p:txBody>
      </p:sp>
      <p:sp>
        <p:nvSpPr>
          <p:cNvPr id="5" name="TextBox 5"/>
          <p:cNvSpPr txBox="1"/>
          <p:nvPr/>
        </p:nvSpPr>
        <p:spPr>
          <a:xfrm>
            <a:off x="4724400" y="666782"/>
            <a:ext cx="12566386" cy="2459391"/>
          </a:xfrm>
          <a:prstGeom prst="rect">
            <a:avLst/>
          </a:prstGeom>
        </p:spPr>
        <p:txBody>
          <a:bodyPr wrap="square" lIns="0" tIns="0" rIns="0" bIns="0" rtlCol="0" anchor="t">
            <a:spAutoFit/>
          </a:bodyPr>
          <a:lstStyle/>
          <a:p>
            <a:pPr algn="l">
              <a:lnSpc>
                <a:spcPts val="4889"/>
              </a:lnSpc>
            </a:pPr>
            <a:r>
              <a:rPr lang="en-US" sz="3492" spc="-69" dirty="0">
                <a:solidFill>
                  <a:srgbClr val="191919"/>
                </a:solidFill>
                <a:latin typeface="Open Sauce Bold"/>
                <a:ea typeface="Open Sauce Bold"/>
                <a:cs typeface="Open Sauce Bold"/>
                <a:sym typeface="Open Sauce Bold"/>
              </a:rPr>
              <a:t>Question 3) How do you ensure a user is coming to the right region? (</a:t>
            </a:r>
            <a:r>
              <a:rPr lang="en-US" sz="3492" spc="-69" dirty="0" err="1">
                <a:solidFill>
                  <a:srgbClr val="191919"/>
                </a:solidFill>
                <a:latin typeface="Open Sauce Bold"/>
                <a:ea typeface="Open Sauce Bold"/>
                <a:cs typeface="Open Sauce Bold"/>
                <a:sym typeface="Open Sauce Bold"/>
              </a:rPr>
              <a:t>eg.</a:t>
            </a:r>
            <a:r>
              <a:rPr lang="en-US" sz="3492" spc="-69" dirty="0">
                <a:solidFill>
                  <a:srgbClr val="191919"/>
                </a:solidFill>
                <a:latin typeface="Open Sauce Bold"/>
                <a:ea typeface="Open Sauce Bold"/>
                <a:cs typeface="Open Sauce Bold"/>
                <a:sym typeface="Open Sauce Bold"/>
              </a:rPr>
              <a:t> a Mexican user isn’t taking a survey meant for an American user)</a:t>
            </a:r>
          </a:p>
          <a:p>
            <a:pPr marL="0" lvl="0" indent="0" algn="l">
              <a:lnSpc>
                <a:spcPts val="4889"/>
              </a:lnSpc>
              <a:spcBef>
                <a:spcPct val="0"/>
              </a:spcBef>
            </a:pPr>
            <a:endParaRPr lang="en-US" sz="3492" spc="-69" dirty="0">
              <a:solidFill>
                <a:srgbClr val="191919"/>
              </a:solidFill>
              <a:latin typeface="Open Sauce Bold"/>
              <a:ea typeface="Open Sauce Bold"/>
              <a:cs typeface="Open Sauce Bold"/>
              <a:sym typeface="Open Sauce Bold"/>
            </a:endParaRPr>
          </a:p>
        </p:txBody>
      </p:sp>
      <p:sp>
        <p:nvSpPr>
          <p:cNvPr id="6" name="TextBox 6"/>
          <p:cNvSpPr txBox="1"/>
          <p:nvPr/>
        </p:nvSpPr>
        <p:spPr>
          <a:xfrm>
            <a:off x="4724400" y="3821587"/>
            <a:ext cx="11139947" cy="2643825"/>
          </a:xfrm>
          <a:prstGeom prst="rect">
            <a:avLst/>
          </a:prstGeom>
        </p:spPr>
        <p:txBody>
          <a:bodyPr lIns="0" tIns="0" rIns="0" bIns="0" rtlCol="0" anchor="t">
            <a:spAutoFit/>
          </a:bodyPr>
          <a:lstStyle/>
          <a:p>
            <a:pPr algn="l">
              <a:lnSpc>
                <a:spcPts val="2617"/>
              </a:lnSpc>
            </a:pPr>
            <a:r>
              <a:rPr lang="en-US" sz="2013" dirty="0">
                <a:solidFill>
                  <a:srgbClr val="000000"/>
                </a:solidFill>
                <a:latin typeface="Open Sauce"/>
                <a:ea typeface="Open Sauce"/>
                <a:cs typeface="Open Sauce"/>
                <a:sym typeface="Open Sauce"/>
              </a:rPr>
              <a:t>User’s Geo-IP is checked with survey’s country. If they match, only then a user can enter the survey. Our system identifies if a user is connected though a Proxy/VPN then he/she will not be able to participate in the survey. </a:t>
            </a:r>
          </a:p>
          <a:p>
            <a:pPr algn="l">
              <a:lnSpc>
                <a:spcPts val="2617"/>
              </a:lnSpc>
            </a:pPr>
            <a:endParaRPr lang="en-US" sz="2013" dirty="0">
              <a:solidFill>
                <a:srgbClr val="000000"/>
              </a:solidFill>
              <a:latin typeface="Open Sauce"/>
              <a:ea typeface="Open Sauce"/>
              <a:cs typeface="Open Sauce"/>
              <a:sym typeface="Open Sauce"/>
            </a:endParaRPr>
          </a:p>
          <a:p>
            <a:pPr algn="l">
              <a:lnSpc>
                <a:spcPts val="2617"/>
              </a:lnSpc>
            </a:pPr>
            <a:r>
              <a:rPr lang="en-US" sz="2013" dirty="0">
                <a:solidFill>
                  <a:srgbClr val="000000"/>
                </a:solidFill>
                <a:latin typeface="Open Sauce"/>
                <a:ea typeface="Open Sauce"/>
                <a:cs typeface="Open Sauce"/>
                <a:sym typeface="Open Sauce"/>
              </a:rPr>
              <a:t>To avoid false respondents from other countries, we also put odd time check. For instance, if a user is trying to participate in a survey with any other country time zone, he/she will get terminated.</a:t>
            </a:r>
          </a:p>
          <a:p>
            <a:pPr algn="l">
              <a:lnSpc>
                <a:spcPts val="2617"/>
              </a:lnSpc>
              <a:spcBef>
                <a:spcPct val="0"/>
              </a:spcBef>
            </a:pPr>
            <a:endParaRPr lang="en-US" sz="2013" dirty="0">
              <a:solidFill>
                <a:srgbClr val="000000"/>
              </a:solidFill>
              <a:latin typeface="Open Sauce"/>
              <a:ea typeface="Open Sauce"/>
              <a:cs typeface="Open Sauce"/>
              <a:sym typeface="Open Sauce"/>
            </a:endParaRPr>
          </a:p>
        </p:txBody>
      </p:sp>
      <p:sp>
        <p:nvSpPr>
          <p:cNvPr id="8" name="Freeform 9">
            <a:extLst>
              <a:ext uri="{FF2B5EF4-FFF2-40B4-BE49-F238E27FC236}">
                <a16:creationId xmlns:a16="http://schemas.microsoft.com/office/drawing/2014/main" id="{B3B0A876-3085-6D4D-C411-92F9E080E5F6}"/>
              </a:ext>
            </a:extLst>
          </p:cNvPr>
          <p:cNvSpPr/>
          <p:nvPr/>
        </p:nvSpPr>
        <p:spPr>
          <a:xfrm>
            <a:off x="15603216" y="8533201"/>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7"/>
            <a:stretch>
              <a:fillRect/>
            </a:stretch>
          </a:blipFill>
        </p:spPr>
        <p:txBody>
          <a:bodyPr/>
          <a:lstStyle/>
          <a:p>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92460" y="2868946"/>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3" name="Freeform 3"/>
          <p:cNvSpPr/>
          <p:nvPr/>
        </p:nvSpPr>
        <p:spPr>
          <a:xfrm>
            <a:off x="1619030" y="3180542"/>
            <a:ext cx="513861" cy="3397431"/>
          </a:xfrm>
          <a:custGeom>
            <a:avLst/>
            <a:gdLst/>
            <a:ahLst/>
            <a:cxnLst/>
            <a:rect l="l" t="t" r="r" b="b"/>
            <a:pathLst>
              <a:path w="513861" h="3397431">
                <a:moveTo>
                  <a:pt x="0" y="0"/>
                </a:moveTo>
                <a:lnTo>
                  <a:pt x="513861" y="0"/>
                </a:lnTo>
                <a:lnTo>
                  <a:pt x="513861" y="3397431"/>
                </a:lnTo>
                <a:lnTo>
                  <a:pt x="0" y="339743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a:p>
        </p:txBody>
      </p:sp>
      <p:sp>
        <p:nvSpPr>
          <p:cNvPr id="4" name="TextBox 4"/>
          <p:cNvSpPr txBox="1"/>
          <p:nvPr/>
        </p:nvSpPr>
        <p:spPr>
          <a:xfrm>
            <a:off x="5742682" y="537527"/>
            <a:ext cx="6802636"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000000"/>
                </a:solidFill>
                <a:latin typeface="Canva Sans Bold"/>
                <a:ea typeface="Canva Sans Bold"/>
                <a:cs typeface="Canva Sans Bold"/>
                <a:sym typeface="Canva Sans Bold"/>
              </a:rPr>
              <a:t>Verification Methods</a:t>
            </a:r>
          </a:p>
        </p:txBody>
      </p:sp>
      <p:sp>
        <p:nvSpPr>
          <p:cNvPr id="5" name="TextBox 5"/>
          <p:cNvSpPr txBox="1"/>
          <p:nvPr/>
        </p:nvSpPr>
        <p:spPr>
          <a:xfrm>
            <a:off x="2574366" y="3109084"/>
            <a:ext cx="13608547" cy="3803585"/>
          </a:xfrm>
          <a:prstGeom prst="rect">
            <a:avLst/>
          </a:prstGeom>
        </p:spPr>
        <p:txBody>
          <a:bodyPr lIns="0" tIns="0" rIns="0" bIns="0" rtlCol="0" anchor="t">
            <a:spAutoFit/>
          </a:bodyPr>
          <a:lstStyle/>
          <a:p>
            <a:pPr algn="l">
              <a:lnSpc>
                <a:spcPts val="3755"/>
              </a:lnSpc>
            </a:pPr>
            <a:r>
              <a:rPr lang="en-US" sz="2682">
                <a:solidFill>
                  <a:srgbClr val="000000"/>
                </a:solidFill>
                <a:latin typeface="Canva Sans"/>
                <a:ea typeface="Canva Sans"/>
                <a:cs typeface="Canva Sans"/>
                <a:sym typeface="Canva Sans"/>
              </a:rPr>
              <a:t>Geo-IP Tracking</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Device Representation (Desktop Vs Mobile)</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Off time Terminate Check</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Advance Proxy/VPN Detection Technique (Third party API + Proprietary Technique)</a:t>
            </a:r>
          </a:p>
          <a:p>
            <a:pPr algn="l">
              <a:lnSpc>
                <a:spcPts val="3755"/>
              </a:lnSpc>
            </a:pPr>
            <a:endParaRPr lang="en-US" sz="2682">
              <a:solidFill>
                <a:srgbClr val="000000"/>
              </a:solidFill>
              <a:latin typeface="Canva Sans"/>
              <a:ea typeface="Canva Sans"/>
              <a:cs typeface="Canva Sans"/>
              <a:sym typeface="Canva Sans"/>
            </a:endParaRPr>
          </a:p>
        </p:txBody>
      </p:sp>
      <p:sp>
        <p:nvSpPr>
          <p:cNvPr id="7" name="Freeform 9">
            <a:extLst>
              <a:ext uri="{FF2B5EF4-FFF2-40B4-BE49-F238E27FC236}">
                <a16:creationId xmlns:a16="http://schemas.microsoft.com/office/drawing/2014/main" id="{BE5CB26A-4A0C-2AE5-3409-117BA50F95D6}"/>
              </a:ext>
            </a:extLst>
          </p:cNvPr>
          <p:cNvSpPr/>
          <p:nvPr/>
        </p:nvSpPr>
        <p:spPr>
          <a:xfrm>
            <a:off x="0" y="171003"/>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6"/>
            <a:stretch>
              <a:fillRect/>
            </a:stretch>
          </a:blipFill>
        </p:spPr>
        <p:txBody>
          <a:bodyPr/>
          <a:lstStyle/>
          <a:p>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675" y="0"/>
            <a:ext cx="3299321" cy="4114800"/>
          </a:xfrm>
          <a:custGeom>
            <a:avLst/>
            <a:gdLst/>
            <a:ahLst/>
            <a:cxnLst/>
            <a:rect l="l" t="t" r="r" b="b"/>
            <a:pathLst>
              <a:path w="3299321" h="4114800">
                <a:moveTo>
                  <a:pt x="0" y="0"/>
                </a:moveTo>
                <a:lnTo>
                  <a:pt x="3299321" y="0"/>
                </a:lnTo>
                <a:lnTo>
                  <a:pt x="32993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IN"/>
          </a:p>
        </p:txBody>
      </p:sp>
      <p:sp>
        <p:nvSpPr>
          <p:cNvPr id="3" name="Freeform 3"/>
          <p:cNvSpPr/>
          <p:nvPr/>
        </p:nvSpPr>
        <p:spPr>
          <a:xfrm>
            <a:off x="923078" y="4041311"/>
            <a:ext cx="2381147" cy="5766202"/>
          </a:xfrm>
          <a:custGeom>
            <a:avLst/>
            <a:gdLst/>
            <a:ahLst/>
            <a:cxnLst/>
            <a:rect l="l" t="t" r="r" b="b"/>
            <a:pathLst>
              <a:path w="2381147" h="5766202">
                <a:moveTo>
                  <a:pt x="0" y="0"/>
                </a:moveTo>
                <a:lnTo>
                  <a:pt x="2381147" y="0"/>
                </a:lnTo>
                <a:lnTo>
                  <a:pt x="2381147" y="5766202"/>
                </a:lnTo>
                <a:lnTo>
                  <a:pt x="0" y="5766202"/>
                </a:lnTo>
                <a:lnTo>
                  <a:pt x="0" y="0"/>
                </a:lnTo>
                <a:close/>
              </a:path>
            </a:pathLst>
          </a:custGeom>
          <a:blipFill>
            <a:blip r:embed="rId4"/>
            <a:stretch>
              <a:fillRect l="-1459" r="-1459"/>
            </a:stretch>
          </a:blipFill>
        </p:spPr>
        <p:txBody>
          <a:bodyPr/>
          <a:lstStyle/>
          <a:p>
            <a:endParaRPr lang="en-IN"/>
          </a:p>
        </p:txBody>
      </p:sp>
      <p:sp>
        <p:nvSpPr>
          <p:cNvPr id="4" name="Freeform 4"/>
          <p:cNvSpPr/>
          <p:nvPr/>
        </p:nvSpPr>
        <p:spPr>
          <a:xfrm>
            <a:off x="2541257" y="2171700"/>
            <a:ext cx="14823665" cy="6893004"/>
          </a:xfrm>
          <a:custGeom>
            <a:avLst/>
            <a:gdLst/>
            <a:ahLst/>
            <a:cxnLst/>
            <a:rect l="l" t="t" r="r" b="b"/>
            <a:pathLst>
              <a:path w="14823665" h="6893004">
                <a:moveTo>
                  <a:pt x="0" y="0"/>
                </a:moveTo>
                <a:lnTo>
                  <a:pt x="14823665" y="0"/>
                </a:lnTo>
                <a:lnTo>
                  <a:pt x="14823665" y="6893004"/>
                </a:lnTo>
                <a:lnTo>
                  <a:pt x="0" y="68930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N"/>
          </a:p>
        </p:txBody>
      </p:sp>
      <p:sp>
        <p:nvSpPr>
          <p:cNvPr id="5" name="TextBox 5"/>
          <p:cNvSpPr txBox="1"/>
          <p:nvPr/>
        </p:nvSpPr>
        <p:spPr>
          <a:xfrm>
            <a:off x="3886200" y="427293"/>
            <a:ext cx="13937986" cy="2459391"/>
          </a:xfrm>
          <a:prstGeom prst="rect">
            <a:avLst/>
          </a:prstGeom>
        </p:spPr>
        <p:txBody>
          <a:bodyPr wrap="square" lIns="0" tIns="0" rIns="0" bIns="0" rtlCol="0" anchor="t">
            <a:spAutoFit/>
          </a:bodyPr>
          <a:lstStyle/>
          <a:p>
            <a:pPr algn="l">
              <a:lnSpc>
                <a:spcPts val="4889"/>
              </a:lnSpc>
            </a:pPr>
            <a:r>
              <a:rPr lang="en-US" sz="3492" spc="-69" dirty="0">
                <a:solidFill>
                  <a:srgbClr val="191919"/>
                </a:solidFill>
                <a:latin typeface="Open Sauce Bold"/>
                <a:ea typeface="Open Sauce Bold"/>
                <a:cs typeface="Open Sauce Bold"/>
                <a:sym typeface="Open Sauce Bold"/>
              </a:rPr>
              <a:t>Question 4) How do we ensure the profile of a user is authentic (</a:t>
            </a:r>
            <a:r>
              <a:rPr lang="en-US" sz="3492" spc="-69" dirty="0" err="1">
                <a:solidFill>
                  <a:srgbClr val="191919"/>
                </a:solidFill>
                <a:latin typeface="Open Sauce Bold"/>
                <a:ea typeface="Open Sauce Bold"/>
                <a:cs typeface="Open Sauce Bold"/>
                <a:sym typeface="Open Sauce Bold"/>
              </a:rPr>
              <a:t>eg</a:t>
            </a:r>
            <a:r>
              <a:rPr lang="en-US" sz="3492" spc="-69" dirty="0">
                <a:solidFill>
                  <a:srgbClr val="191919"/>
                </a:solidFill>
                <a:latin typeface="Open Sauce Bold"/>
                <a:ea typeface="Open Sauce Bold"/>
                <a:cs typeface="Open Sauce Bold"/>
                <a:sym typeface="Open Sauce Bold"/>
              </a:rPr>
              <a:t>: fake respondent not posing as the required TG)</a:t>
            </a:r>
          </a:p>
          <a:p>
            <a:pPr algn="l">
              <a:lnSpc>
                <a:spcPts val="4889"/>
              </a:lnSpc>
            </a:pPr>
            <a:endParaRPr lang="en-US" sz="3492" spc="-69" dirty="0">
              <a:solidFill>
                <a:srgbClr val="191919"/>
              </a:solidFill>
              <a:latin typeface="Open Sauce Bold"/>
              <a:ea typeface="Open Sauce Bold"/>
              <a:cs typeface="Open Sauce Bold"/>
              <a:sym typeface="Open Sauce Bold"/>
            </a:endParaRPr>
          </a:p>
          <a:p>
            <a:pPr marL="0" lvl="0" indent="0" algn="l">
              <a:lnSpc>
                <a:spcPts val="4889"/>
              </a:lnSpc>
              <a:spcBef>
                <a:spcPct val="0"/>
              </a:spcBef>
            </a:pPr>
            <a:endParaRPr lang="en-US" sz="3492" spc="-69" dirty="0">
              <a:solidFill>
                <a:srgbClr val="191919"/>
              </a:solidFill>
              <a:latin typeface="Open Sauce Bold"/>
              <a:ea typeface="Open Sauce Bold"/>
              <a:cs typeface="Open Sauce Bold"/>
              <a:sym typeface="Open Sauce Bold"/>
            </a:endParaRPr>
          </a:p>
        </p:txBody>
      </p:sp>
      <p:sp>
        <p:nvSpPr>
          <p:cNvPr id="6" name="TextBox 6"/>
          <p:cNvSpPr txBox="1"/>
          <p:nvPr/>
        </p:nvSpPr>
        <p:spPr>
          <a:xfrm>
            <a:off x="4887342" y="3295721"/>
            <a:ext cx="11139947" cy="2643825"/>
          </a:xfrm>
          <a:prstGeom prst="rect">
            <a:avLst/>
          </a:prstGeom>
        </p:spPr>
        <p:txBody>
          <a:bodyPr lIns="0" tIns="0" rIns="0" bIns="0" rtlCol="0" anchor="t">
            <a:spAutoFit/>
          </a:bodyPr>
          <a:lstStyle/>
          <a:p>
            <a:pPr algn="l">
              <a:lnSpc>
                <a:spcPts val="2617"/>
              </a:lnSpc>
            </a:pPr>
            <a:r>
              <a:rPr lang="en-US" sz="2013" dirty="0">
                <a:solidFill>
                  <a:srgbClr val="000000"/>
                </a:solidFill>
                <a:latin typeface="Open Sauce"/>
                <a:ea typeface="Open Sauce"/>
                <a:cs typeface="Open Sauce"/>
                <a:sym typeface="Open Sauce"/>
              </a:rPr>
              <a:t>By tracking multiple sets of user information, we validate the authenticity of respondents and determine whether they are unique or duplicates. </a:t>
            </a:r>
          </a:p>
          <a:p>
            <a:pPr algn="l">
              <a:lnSpc>
                <a:spcPts val="2617"/>
              </a:lnSpc>
            </a:pPr>
            <a:endParaRPr lang="en-US" sz="2013" dirty="0">
              <a:solidFill>
                <a:srgbClr val="000000"/>
              </a:solidFill>
              <a:latin typeface="Open Sauce"/>
              <a:ea typeface="Open Sauce"/>
              <a:cs typeface="Open Sauce"/>
              <a:sym typeface="Open Sauce"/>
            </a:endParaRPr>
          </a:p>
          <a:p>
            <a:pPr algn="l">
              <a:lnSpc>
                <a:spcPts val="2617"/>
              </a:lnSpc>
            </a:pPr>
            <a:r>
              <a:rPr lang="en-US" sz="2013" dirty="0">
                <a:solidFill>
                  <a:srgbClr val="000000"/>
                </a:solidFill>
                <a:latin typeface="Open Sauce"/>
                <a:ea typeface="Open Sauce"/>
                <a:cs typeface="Open Sauce"/>
                <a:sym typeface="Open Sauce"/>
              </a:rPr>
              <a:t>We have developed a unique method to verify users and ensure their authenticity through our Identity Verification Score (IVS). This score is calculated by verifying various identity attributes of each user. The higher the score, the greater the authenticity and quality of the respondent. </a:t>
            </a:r>
          </a:p>
          <a:p>
            <a:pPr algn="l">
              <a:lnSpc>
                <a:spcPts val="2617"/>
              </a:lnSpc>
              <a:spcBef>
                <a:spcPct val="0"/>
              </a:spcBef>
            </a:pPr>
            <a:endParaRPr lang="en-US" sz="2013" dirty="0">
              <a:solidFill>
                <a:srgbClr val="000000"/>
              </a:solidFill>
              <a:latin typeface="Open Sauce"/>
              <a:ea typeface="Open Sauce"/>
              <a:cs typeface="Open Sauce"/>
              <a:sym typeface="Open Sauce"/>
            </a:endParaRPr>
          </a:p>
        </p:txBody>
      </p:sp>
      <p:sp>
        <p:nvSpPr>
          <p:cNvPr id="8" name="Freeform 9">
            <a:extLst>
              <a:ext uri="{FF2B5EF4-FFF2-40B4-BE49-F238E27FC236}">
                <a16:creationId xmlns:a16="http://schemas.microsoft.com/office/drawing/2014/main" id="{3FC1C880-DD43-424F-29E9-73B4EE0EC2F3}"/>
              </a:ext>
            </a:extLst>
          </p:cNvPr>
          <p:cNvSpPr/>
          <p:nvPr/>
        </p:nvSpPr>
        <p:spPr>
          <a:xfrm>
            <a:off x="15603216" y="8533201"/>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7"/>
            <a:stretch>
              <a:fillRect/>
            </a:stretch>
          </a:blipFill>
        </p:spPr>
        <p:txBody>
          <a:bodyPr/>
          <a:lstStyle/>
          <a:p>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92460" y="2868946"/>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3" name="Freeform 3"/>
          <p:cNvSpPr/>
          <p:nvPr/>
        </p:nvSpPr>
        <p:spPr>
          <a:xfrm>
            <a:off x="598328" y="2942024"/>
            <a:ext cx="565785" cy="4114800"/>
          </a:xfrm>
          <a:custGeom>
            <a:avLst/>
            <a:gdLst/>
            <a:ahLst/>
            <a:cxnLst/>
            <a:rect l="l" t="t" r="r" b="b"/>
            <a:pathLst>
              <a:path w="565785" h="4114800">
                <a:moveTo>
                  <a:pt x="0" y="0"/>
                </a:moveTo>
                <a:lnTo>
                  <a:pt x="565785" y="0"/>
                </a:lnTo>
                <a:lnTo>
                  <a:pt x="56578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a:p>
        </p:txBody>
      </p:sp>
      <p:sp>
        <p:nvSpPr>
          <p:cNvPr id="4" name="TextBox 4"/>
          <p:cNvSpPr txBox="1"/>
          <p:nvPr/>
        </p:nvSpPr>
        <p:spPr>
          <a:xfrm>
            <a:off x="5742682" y="537527"/>
            <a:ext cx="6802636"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000000"/>
                </a:solidFill>
                <a:latin typeface="Canva Sans Bold"/>
                <a:ea typeface="Canva Sans Bold"/>
                <a:cs typeface="Canva Sans Bold"/>
                <a:sym typeface="Canva Sans Bold"/>
              </a:rPr>
              <a:t>Verification Methods</a:t>
            </a:r>
          </a:p>
        </p:txBody>
      </p:sp>
      <p:sp>
        <p:nvSpPr>
          <p:cNvPr id="5" name="TextBox 5"/>
          <p:cNvSpPr txBox="1"/>
          <p:nvPr/>
        </p:nvSpPr>
        <p:spPr>
          <a:xfrm>
            <a:off x="2013981" y="2811796"/>
            <a:ext cx="13532803" cy="4757227"/>
          </a:xfrm>
          <a:prstGeom prst="rect">
            <a:avLst/>
          </a:prstGeom>
        </p:spPr>
        <p:txBody>
          <a:bodyPr lIns="0" tIns="0" rIns="0" bIns="0" rtlCol="0" anchor="t">
            <a:spAutoFit/>
          </a:bodyPr>
          <a:lstStyle/>
          <a:p>
            <a:pPr algn="l">
              <a:lnSpc>
                <a:spcPts val="3755"/>
              </a:lnSpc>
            </a:pPr>
            <a:r>
              <a:rPr lang="en-US" sz="2682">
                <a:solidFill>
                  <a:srgbClr val="000000"/>
                </a:solidFill>
                <a:latin typeface="Canva Sans"/>
                <a:ea typeface="Canva Sans"/>
                <a:cs typeface="Canva Sans"/>
                <a:sym typeface="Canva Sans"/>
              </a:rPr>
              <a:t>Email Verification: Ensuring the email address is valid and active</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Mobile Phone Verification: Confirming the phone number is in use</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Profile Picture Verification: Checking for a legitimate profile picture</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Social Media Profile Verification: Verifying social media accounts linked to the user</a:t>
            </a:r>
          </a:p>
          <a:p>
            <a:pPr algn="l">
              <a:lnSpc>
                <a:spcPts val="3755"/>
              </a:lnSpc>
            </a:pPr>
            <a:endParaRPr lang="en-US" sz="2682">
              <a:solidFill>
                <a:srgbClr val="000000"/>
              </a:solidFill>
              <a:latin typeface="Canva Sans"/>
              <a:ea typeface="Canva Sans"/>
              <a:cs typeface="Canva Sans"/>
              <a:sym typeface="Canva Sans"/>
            </a:endParaRPr>
          </a:p>
          <a:p>
            <a:pPr algn="l">
              <a:lnSpc>
                <a:spcPts val="3755"/>
              </a:lnSpc>
            </a:pPr>
            <a:r>
              <a:rPr lang="en-US" sz="2682">
                <a:solidFill>
                  <a:srgbClr val="000000"/>
                </a:solidFill>
                <a:latin typeface="Canva Sans"/>
                <a:ea typeface="Canva Sans"/>
                <a:cs typeface="Canva Sans"/>
                <a:sym typeface="Canva Sans"/>
              </a:rPr>
              <a:t>Mailing Address Verification: Confirming the physical mailing address</a:t>
            </a:r>
          </a:p>
          <a:p>
            <a:pPr algn="l">
              <a:lnSpc>
                <a:spcPts val="3755"/>
              </a:lnSpc>
            </a:pPr>
            <a:endParaRPr lang="en-US" sz="2682">
              <a:solidFill>
                <a:srgbClr val="000000"/>
              </a:solidFill>
              <a:latin typeface="Canva Sans"/>
              <a:ea typeface="Canva Sans"/>
              <a:cs typeface="Canva Sans"/>
              <a:sym typeface="Canva Sans"/>
            </a:endParaRPr>
          </a:p>
        </p:txBody>
      </p:sp>
      <p:sp>
        <p:nvSpPr>
          <p:cNvPr id="7" name="Freeform 9">
            <a:extLst>
              <a:ext uri="{FF2B5EF4-FFF2-40B4-BE49-F238E27FC236}">
                <a16:creationId xmlns:a16="http://schemas.microsoft.com/office/drawing/2014/main" id="{09506559-19AC-7918-4880-C4510C326143}"/>
              </a:ext>
            </a:extLst>
          </p:cNvPr>
          <p:cNvSpPr/>
          <p:nvPr/>
        </p:nvSpPr>
        <p:spPr>
          <a:xfrm>
            <a:off x="0" y="171003"/>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6"/>
            <a:stretch>
              <a:fillRect/>
            </a:stretch>
          </a:blipFill>
        </p:spPr>
        <p:txBody>
          <a:bodyPr/>
          <a:lstStyle/>
          <a:p>
            <a:endParaRPr lang="en-I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905" y="0"/>
            <a:ext cx="3299321" cy="4114800"/>
          </a:xfrm>
          <a:custGeom>
            <a:avLst/>
            <a:gdLst/>
            <a:ahLst/>
            <a:cxnLst/>
            <a:rect l="l" t="t" r="r" b="b"/>
            <a:pathLst>
              <a:path w="3299321" h="4114800">
                <a:moveTo>
                  <a:pt x="0" y="0"/>
                </a:moveTo>
                <a:lnTo>
                  <a:pt x="3299321" y="0"/>
                </a:lnTo>
                <a:lnTo>
                  <a:pt x="32993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IN"/>
          </a:p>
        </p:txBody>
      </p:sp>
      <p:sp>
        <p:nvSpPr>
          <p:cNvPr id="3" name="Freeform 3"/>
          <p:cNvSpPr/>
          <p:nvPr/>
        </p:nvSpPr>
        <p:spPr>
          <a:xfrm>
            <a:off x="923078" y="4041311"/>
            <a:ext cx="2381147" cy="5766202"/>
          </a:xfrm>
          <a:custGeom>
            <a:avLst/>
            <a:gdLst/>
            <a:ahLst/>
            <a:cxnLst/>
            <a:rect l="l" t="t" r="r" b="b"/>
            <a:pathLst>
              <a:path w="2381147" h="5766202">
                <a:moveTo>
                  <a:pt x="0" y="0"/>
                </a:moveTo>
                <a:lnTo>
                  <a:pt x="2381147" y="0"/>
                </a:lnTo>
                <a:lnTo>
                  <a:pt x="2381147" y="5766202"/>
                </a:lnTo>
                <a:lnTo>
                  <a:pt x="0" y="5766202"/>
                </a:lnTo>
                <a:lnTo>
                  <a:pt x="0" y="0"/>
                </a:lnTo>
                <a:close/>
              </a:path>
            </a:pathLst>
          </a:custGeom>
          <a:blipFill>
            <a:blip r:embed="rId4"/>
            <a:stretch>
              <a:fillRect l="-1459" r="-1459"/>
            </a:stretch>
          </a:blipFill>
        </p:spPr>
        <p:txBody>
          <a:bodyPr/>
          <a:lstStyle/>
          <a:p>
            <a:endParaRPr lang="en-IN"/>
          </a:p>
        </p:txBody>
      </p:sp>
      <p:sp>
        <p:nvSpPr>
          <p:cNvPr id="4" name="Freeform 4"/>
          <p:cNvSpPr/>
          <p:nvPr/>
        </p:nvSpPr>
        <p:spPr>
          <a:xfrm>
            <a:off x="2667000" y="2438920"/>
            <a:ext cx="14823665" cy="6893004"/>
          </a:xfrm>
          <a:custGeom>
            <a:avLst/>
            <a:gdLst/>
            <a:ahLst/>
            <a:cxnLst/>
            <a:rect l="l" t="t" r="r" b="b"/>
            <a:pathLst>
              <a:path w="14823665" h="6893004">
                <a:moveTo>
                  <a:pt x="0" y="0"/>
                </a:moveTo>
                <a:lnTo>
                  <a:pt x="14823665" y="0"/>
                </a:lnTo>
                <a:lnTo>
                  <a:pt x="14823665" y="6893004"/>
                </a:lnTo>
                <a:lnTo>
                  <a:pt x="0" y="68930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N"/>
          </a:p>
        </p:txBody>
      </p:sp>
      <p:sp>
        <p:nvSpPr>
          <p:cNvPr id="5" name="TextBox 5"/>
          <p:cNvSpPr txBox="1"/>
          <p:nvPr/>
        </p:nvSpPr>
        <p:spPr>
          <a:xfrm>
            <a:off x="4495800" y="518146"/>
            <a:ext cx="13407348" cy="2309991"/>
          </a:xfrm>
          <a:prstGeom prst="rect">
            <a:avLst/>
          </a:prstGeom>
        </p:spPr>
        <p:txBody>
          <a:bodyPr wrap="square" lIns="0" tIns="0" rIns="0" bIns="0" rtlCol="0" anchor="t">
            <a:spAutoFit/>
          </a:bodyPr>
          <a:lstStyle/>
          <a:p>
            <a:pPr algn="l">
              <a:lnSpc>
                <a:spcPts val="4647"/>
              </a:lnSpc>
            </a:pPr>
            <a:r>
              <a:rPr lang="en-US" sz="3319" spc="-66" dirty="0">
                <a:solidFill>
                  <a:srgbClr val="191919"/>
                </a:solidFill>
                <a:latin typeface="Open Sauce Bold"/>
                <a:ea typeface="Open Sauce Bold"/>
                <a:cs typeface="Open Sauce Bold"/>
                <a:sym typeface="Open Sauce Bold"/>
              </a:rPr>
              <a:t>Question 5) How do you ensure that the user is who they say they are – how do we verify the respondent?</a:t>
            </a:r>
          </a:p>
          <a:p>
            <a:pPr algn="l">
              <a:lnSpc>
                <a:spcPts val="4647"/>
              </a:lnSpc>
            </a:pPr>
            <a:endParaRPr lang="en-US" sz="3319" spc="-66" dirty="0">
              <a:solidFill>
                <a:srgbClr val="191919"/>
              </a:solidFill>
              <a:latin typeface="Open Sauce Bold"/>
              <a:ea typeface="Open Sauce Bold"/>
              <a:cs typeface="Open Sauce Bold"/>
              <a:sym typeface="Open Sauce Bold"/>
            </a:endParaRPr>
          </a:p>
          <a:p>
            <a:pPr marL="0" lvl="0" indent="0" algn="l">
              <a:lnSpc>
                <a:spcPts val="4647"/>
              </a:lnSpc>
              <a:spcBef>
                <a:spcPct val="0"/>
              </a:spcBef>
            </a:pPr>
            <a:endParaRPr lang="en-US" sz="3319" spc="-66" dirty="0">
              <a:solidFill>
                <a:srgbClr val="191919"/>
              </a:solidFill>
              <a:latin typeface="Open Sauce Bold"/>
              <a:ea typeface="Open Sauce Bold"/>
              <a:cs typeface="Open Sauce Bold"/>
              <a:sym typeface="Open Sauce Bold"/>
            </a:endParaRPr>
          </a:p>
        </p:txBody>
      </p:sp>
      <p:sp>
        <p:nvSpPr>
          <p:cNvPr id="6" name="TextBox 6"/>
          <p:cNvSpPr txBox="1"/>
          <p:nvPr/>
        </p:nvSpPr>
        <p:spPr>
          <a:xfrm>
            <a:off x="5048147" y="3448204"/>
            <a:ext cx="11139947" cy="3637706"/>
          </a:xfrm>
          <a:prstGeom prst="rect">
            <a:avLst/>
          </a:prstGeom>
        </p:spPr>
        <p:txBody>
          <a:bodyPr lIns="0" tIns="0" rIns="0" bIns="0" rtlCol="0" anchor="t">
            <a:spAutoFit/>
          </a:bodyPr>
          <a:lstStyle/>
          <a:p>
            <a:pPr algn="l">
              <a:lnSpc>
                <a:spcPts val="2617"/>
              </a:lnSpc>
            </a:pPr>
            <a:r>
              <a:rPr lang="en-US" sz="2013" dirty="0">
                <a:solidFill>
                  <a:srgbClr val="000000"/>
                </a:solidFill>
                <a:latin typeface="Open Sauce"/>
                <a:ea typeface="Open Sauce"/>
                <a:cs typeface="Open Sauce"/>
                <a:sym typeface="Open Sauce"/>
              </a:rPr>
              <a:t>Before being accepted onto our panel, participants must take part in an internal survey. We create users profile based on their responses in internal survey as well as responses provided in a client’s study.  </a:t>
            </a:r>
          </a:p>
          <a:p>
            <a:pPr algn="l">
              <a:lnSpc>
                <a:spcPts val="2617"/>
              </a:lnSpc>
            </a:pPr>
            <a:endParaRPr lang="en-US" sz="2013" dirty="0">
              <a:solidFill>
                <a:srgbClr val="000000"/>
              </a:solidFill>
              <a:latin typeface="Open Sauce"/>
              <a:ea typeface="Open Sauce"/>
              <a:cs typeface="Open Sauce"/>
              <a:sym typeface="Open Sauce"/>
            </a:endParaRPr>
          </a:p>
          <a:p>
            <a:pPr algn="l">
              <a:lnSpc>
                <a:spcPts val="2617"/>
              </a:lnSpc>
            </a:pPr>
            <a:r>
              <a:rPr lang="en-US" sz="2013" dirty="0">
                <a:solidFill>
                  <a:srgbClr val="000000"/>
                </a:solidFill>
                <a:latin typeface="Open Sauce"/>
                <a:ea typeface="Open Sauce"/>
                <a:cs typeface="Open Sauce"/>
                <a:sym typeface="Open Sauce"/>
              </a:rPr>
              <a:t>The internal survey is primarily designed based on the profile questions we have, and we check for the consistency of the respondent's answers based on the same.</a:t>
            </a:r>
          </a:p>
          <a:p>
            <a:pPr algn="l">
              <a:lnSpc>
                <a:spcPts val="2617"/>
              </a:lnSpc>
            </a:pPr>
            <a:endParaRPr lang="en-US" sz="2013" dirty="0">
              <a:solidFill>
                <a:srgbClr val="000000"/>
              </a:solidFill>
              <a:latin typeface="Open Sauce"/>
              <a:ea typeface="Open Sauce"/>
              <a:cs typeface="Open Sauce"/>
              <a:sym typeface="Open Sauce"/>
            </a:endParaRPr>
          </a:p>
          <a:p>
            <a:pPr algn="l">
              <a:lnSpc>
                <a:spcPts val="2617"/>
              </a:lnSpc>
            </a:pPr>
            <a:r>
              <a:rPr lang="en-US" sz="2013" dirty="0">
                <a:solidFill>
                  <a:srgbClr val="000000"/>
                </a:solidFill>
                <a:latin typeface="Open Sauce"/>
                <a:ea typeface="Open Sauce"/>
                <a:cs typeface="Open Sauce"/>
                <a:sym typeface="Open Sauce"/>
              </a:rPr>
              <a:t>After a certain period, we also ask some question to keep their profiles up to date and ensure to who they say they are!</a:t>
            </a:r>
          </a:p>
          <a:p>
            <a:pPr algn="l">
              <a:lnSpc>
                <a:spcPts val="2617"/>
              </a:lnSpc>
            </a:pPr>
            <a:endParaRPr lang="en-US" sz="2013" dirty="0">
              <a:solidFill>
                <a:srgbClr val="000000"/>
              </a:solidFill>
              <a:latin typeface="Open Sauce"/>
              <a:ea typeface="Open Sauce"/>
              <a:cs typeface="Open Sauce"/>
              <a:sym typeface="Open Sauce"/>
            </a:endParaRPr>
          </a:p>
          <a:p>
            <a:pPr algn="l">
              <a:lnSpc>
                <a:spcPts val="2617"/>
              </a:lnSpc>
              <a:spcBef>
                <a:spcPct val="0"/>
              </a:spcBef>
            </a:pPr>
            <a:endParaRPr lang="en-US" sz="2013" dirty="0">
              <a:solidFill>
                <a:srgbClr val="000000"/>
              </a:solidFill>
              <a:latin typeface="Open Sauce"/>
              <a:ea typeface="Open Sauce"/>
              <a:cs typeface="Open Sauce"/>
              <a:sym typeface="Open Sauce"/>
            </a:endParaRPr>
          </a:p>
        </p:txBody>
      </p:sp>
      <p:sp>
        <p:nvSpPr>
          <p:cNvPr id="8" name="Freeform 9">
            <a:extLst>
              <a:ext uri="{FF2B5EF4-FFF2-40B4-BE49-F238E27FC236}">
                <a16:creationId xmlns:a16="http://schemas.microsoft.com/office/drawing/2014/main" id="{49BB68EF-0C4B-F081-2A61-9E8BCF41BE97}"/>
              </a:ext>
            </a:extLst>
          </p:cNvPr>
          <p:cNvSpPr/>
          <p:nvPr/>
        </p:nvSpPr>
        <p:spPr>
          <a:xfrm>
            <a:off x="15603216" y="8533201"/>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7"/>
            <a:stretch>
              <a:fillRect/>
            </a:stretch>
          </a:blipFill>
        </p:spPr>
        <p:txBody>
          <a:bodyPr/>
          <a:lstStyle/>
          <a:p>
            <a:endParaRPr lang="en-I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70689" y="2868946"/>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3" name="Freeform 3"/>
          <p:cNvSpPr/>
          <p:nvPr/>
        </p:nvSpPr>
        <p:spPr>
          <a:xfrm>
            <a:off x="298121" y="3243805"/>
            <a:ext cx="1330665" cy="944772"/>
          </a:xfrm>
          <a:custGeom>
            <a:avLst/>
            <a:gdLst/>
            <a:ahLst/>
            <a:cxnLst/>
            <a:rect l="l" t="t" r="r" b="b"/>
            <a:pathLst>
              <a:path w="1330665" h="944772">
                <a:moveTo>
                  <a:pt x="0" y="0"/>
                </a:moveTo>
                <a:lnTo>
                  <a:pt x="1330665" y="0"/>
                </a:lnTo>
                <a:lnTo>
                  <a:pt x="1330665" y="944773"/>
                </a:lnTo>
                <a:lnTo>
                  <a:pt x="0" y="9447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a:p>
        </p:txBody>
      </p:sp>
      <p:sp>
        <p:nvSpPr>
          <p:cNvPr id="4" name="TextBox 4"/>
          <p:cNvSpPr txBox="1"/>
          <p:nvPr/>
        </p:nvSpPr>
        <p:spPr>
          <a:xfrm>
            <a:off x="5742682" y="537527"/>
            <a:ext cx="6802636"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000000"/>
                </a:solidFill>
                <a:latin typeface="Canva Sans Bold"/>
                <a:ea typeface="Canva Sans Bold"/>
                <a:cs typeface="Canva Sans Bold"/>
                <a:sym typeface="Canva Sans Bold"/>
              </a:rPr>
              <a:t>Verification Methods</a:t>
            </a:r>
          </a:p>
        </p:txBody>
      </p:sp>
      <p:sp>
        <p:nvSpPr>
          <p:cNvPr id="5" name="TextBox 5"/>
          <p:cNvSpPr txBox="1"/>
          <p:nvPr/>
        </p:nvSpPr>
        <p:spPr>
          <a:xfrm>
            <a:off x="1868951" y="3205705"/>
            <a:ext cx="13590604" cy="2411606"/>
          </a:xfrm>
          <a:prstGeom prst="rect">
            <a:avLst/>
          </a:prstGeom>
        </p:spPr>
        <p:txBody>
          <a:bodyPr lIns="0" tIns="0" rIns="0" bIns="0" rtlCol="0" anchor="t">
            <a:spAutoFit/>
          </a:bodyPr>
          <a:lstStyle/>
          <a:p>
            <a:pPr algn="l">
              <a:lnSpc>
                <a:spcPts val="3191"/>
              </a:lnSpc>
            </a:pPr>
            <a:r>
              <a:rPr lang="en-US" sz="2279">
                <a:solidFill>
                  <a:srgbClr val="000000"/>
                </a:solidFill>
                <a:latin typeface="Canva Sans"/>
                <a:ea typeface="Canva Sans"/>
                <a:cs typeface="Canva Sans"/>
                <a:sym typeface="Canva Sans"/>
              </a:rPr>
              <a:t>Responses in Panel Profiling: Evaluating the answers provided during initial profiling and during the surveys</a:t>
            </a:r>
          </a:p>
          <a:p>
            <a:pPr algn="l">
              <a:lnSpc>
                <a:spcPts val="3191"/>
              </a:lnSpc>
            </a:pPr>
            <a:endParaRPr lang="en-US" sz="2279">
              <a:solidFill>
                <a:srgbClr val="000000"/>
              </a:solidFill>
              <a:latin typeface="Canva Sans"/>
              <a:ea typeface="Canva Sans"/>
              <a:cs typeface="Canva Sans"/>
              <a:sym typeface="Canva Sans"/>
            </a:endParaRPr>
          </a:p>
          <a:p>
            <a:pPr algn="l">
              <a:lnSpc>
                <a:spcPts val="3191"/>
              </a:lnSpc>
            </a:pPr>
            <a:r>
              <a:rPr lang="en-US" sz="2279">
                <a:solidFill>
                  <a:srgbClr val="000000"/>
                </a:solidFill>
                <a:latin typeface="Canva Sans"/>
                <a:ea typeface="Canva Sans"/>
                <a:cs typeface="Canva Sans"/>
                <a:sym typeface="Canva Sans"/>
              </a:rPr>
              <a:t>Know Your Respondent (KYR) Verification: An advanced verification technology available upon client request, which includes premium charges</a:t>
            </a:r>
          </a:p>
          <a:p>
            <a:pPr algn="l">
              <a:lnSpc>
                <a:spcPts val="3191"/>
              </a:lnSpc>
            </a:pPr>
            <a:endParaRPr lang="en-US" sz="2279">
              <a:solidFill>
                <a:srgbClr val="000000"/>
              </a:solidFill>
              <a:latin typeface="Canva Sans"/>
              <a:ea typeface="Canva Sans"/>
              <a:cs typeface="Canva Sans"/>
              <a:sym typeface="Canva Sans"/>
            </a:endParaRPr>
          </a:p>
        </p:txBody>
      </p:sp>
      <p:sp>
        <p:nvSpPr>
          <p:cNvPr id="6" name="Freeform 6"/>
          <p:cNvSpPr/>
          <p:nvPr/>
        </p:nvSpPr>
        <p:spPr>
          <a:xfrm>
            <a:off x="298121" y="4430559"/>
            <a:ext cx="1330665" cy="944772"/>
          </a:xfrm>
          <a:custGeom>
            <a:avLst/>
            <a:gdLst/>
            <a:ahLst/>
            <a:cxnLst/>
            <a:rect l="l" t="t" r="r" b="b"/>
            <a:pathLst>
              <a:path w="1330665" h="944772">
                <a:moveTo>
                  <a:pt x="0" y="0"/>
                </a:moveTo>
                <a:lnTo>
                  <a:pt x="1330665" y="0"/>
                </a:lnTo>
                <a:lnTo>
                  <a:pt x="1330665" y="944772"/>
                </a:lnTo>
                <a:lnTo>
                  <a:pt x="0" y="9447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N"/>
          </a:p>
        </p:txBody>
      </p:sp>
      <p:sp>
        <p:nvSpPr>
          <p:cNvPr id="8" name="Freeform 9">
            <a:extLst>
              <a:ext uri="{FF2B5EF4-FFF2-40B4-BE49-F238E27FC236}">
                <a16:creationId xmlns:a16="http://schemas.microsoft.com/office/drawing/2014/main" id="{5B01617F-745A-ABD8-4BB2-EB65953257B0}"/>
              </a:ext>
            </a:extLst>
          </p:cNvPr>
          <p:cNvSpPr/>
          <p:nvPr/>
        </p:nvSpPr>
        <p:spPr>
          <a:xfrm>
            <a:off x="0" y="171003"/>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6"/>
            <a:stretch>
              <a:fillRect/>
            </a:stretch>
          </a:blipFill>
        </p:spPr>
        <p:txBody>
          <a:bodyPr/>
          <a:lstStyle/>
          <a:p>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35003" y="-160110"/>
            <a:ext cx="12507164" cy="11327716"/>
          </a:xfrm>
          <a:custGeom>
            <a:avLst/>
            <a:gdLst/>
            <a:ahLst/>
            <a:cxnLst/>
            <a:rect l="l" t="t" r="r" b="b"/>
            <a:pathLst>
              <a:path w="12417994" h="11327716">
                <a:moveTo>
                  <a:pt x="0" y="0"/>
                </a:moveTo>
                <a:lnTo>
                  <a:pt x="12417994" y="0"/>
                </a:lnTo>
                <a:lnTo>
                  <a:pt x="12417994" y="11327716"/>
                </a:lnTo>
                <a:lnTo>
                  <a:pt x="0" y="11327716"/>
                </a:lnTo>
                <a:lnTo>
                  <a:pt x="0" y="0"/>
                </a:lnTo>
                <a:close/>
              </a:path>
            </a:pathLst>
          </a:custGeom>
          <a:solidFill>
            <a:srgbClr val="F9F2FE"/>
          </a:solidFill>
        </p:spPr>
        <p:txBody>
          <a:bodyPr/>
          <a:lstStyle/>
          <a:p>
            <a:endParaRPr lang="en-IN"/>
          </a:p>
        </p:txBody>
      </p:sp>
      <p:sp>
        <p:nvSpPr>
          <p:cNvPr id="3" name="Freeform 3"/>
          <p:cNvSpPr/>
          <p:nvPr/>
        </p:nvSpPr>
        <p:spPr>
          <a:xfrm>
            <a:off x="16781747" y="-300207"/>
            <a:ext cx="1529967" cy="10736613"/>
          </a:xfrm>
          <a:custGeom>
            <a:avLst/>
            <a:gdLst/>
            <a:ahLst/>
            <a:cxnLst/>
            <a:rect l="l" t="t" r="r" b="b"/>
            <a:pathLst>
              <a:path w="1529967" h="10736613">
                <a:moveTo>
                  <a:pt x="0" y="0"/>
                </a:moveTo>
                <a:lnTo>
                  <a:pt x="1529967" y="0"/>
                </a:lnTo>
                <a:lnTo>
                  <a:pt x="1529967" y="10736613"/>
                </a:lnTo>
                <a:lnTo>
                  <a:pt x="0" y="107366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4" name="Freeform 4"/>
          <p:cNvSpPr/>
          <p:nvPr/>
        </p:nvSpPr>
        <p:spPr>
          <a:xfrm>
            <a:off x="15442167" y="-300206"/>
            <a:ext cx="1508478" cy="10736614"/>
          </a:xfrm>
          <a:custGeom>
            <a:avLst/>
            <a:gdLst/>
            <a:ahLst/>
            <a:cxnLst/>
            <a:rect l="l" t="t" r="r" b="b"/>
            <a:pathLst>
              <a:path w="1508478" h="10585813">
                <a:moveTo>
                  <a:pt x="0" y="0"/>
                </a:moveTo>
                <a:lnTo>
                  <a:pt x="1508478" y="0"/>
                </a:lnTo>
                <a:lnTo>
                  <a:pt x="1508478" y="10585812"/>
                </a:lnTo>
                <a:lnTo>
                  <a:pt x="0" y="10585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5" name="Freeform 5"/>
          <p:cNvSpPr/>
          <p:nvPr/>
        </p:nvSpPr>
        <p:spPr>
          <a:xfrm>
            <a:off x="1426525" y="-149406"/>
            <a:ext cx="1508478" cy="10585813"/>
          </a:xfrm>
          <a:custGeom>
            <a:avLst/>
            <a:gdLst/>
            <a:ahLst/>
            <a:cxnLst/>
            <a:rect l="l" t="t" r="r" b="b"/>
            <a:pathLst>
              <a:path w="1508478" h="10585813">
                <a:moveTo>
                  <a:pt x="0" y="0"/>
                </a:moveTo>
                <a:lnTo>
                  <a:pt x="1508478" y="0"/>
                </a:lnTo>
                <a:lnTo>
                  <a:pt x="1508478" y="10585812"/>
                </a:lnTo>
                <a:lnTo>
                  <a:pt x="0" y="10585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6" name="Freeform 6"/>
          <p:cNvSpPr/>
          <p:nvPr/>
        </p:nvSpPr>
        <p:spPr>
          <a:xfrm>
            <a:off x="0" y="-160110"/>
            <a:ext cx="1508478" cy="10585813"/>
          </a:xfrm>
          <a:custGeom>
            <a:avLst/>
            <a:gdLst/>
            <a:ahLst/>
            <a:cxnLst/>
            <a:rect l="l" t="t" r="r" b="b"/>
            <a:pathLst>
              <a:path w="1508478" h="10585813">
                <a:moveTo>
                  <a:pt x="0" y="0"/>
                </a:moveTo>
                <a:lnTo>
                  <a:pt x="1508478" y="0"/>
                </a:lnTo>
                <a:lnTo>
                  <a:pt x="1508478" y="10585813"/>
                </a:lnTo>
                <a:lnTo>
                  <a:pt x="0" y="105858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N"/>
          </a:p>
        </p:txBody>
      </p:sp>
      <p:sp>
        <p:nvSpPr>
          <p:cNvPr id="7" name="Freeform 9">
            <a:extLst>
              <a:ext uri="{FF2B5EF4-FFF2-40B4-BE49-F238E27FC236}">
                <a16:creationId xmlns:a16="http://schemas.microsoft.com/office/drawing/2014/main" id="{6E5E1E67-BBA2-CB07-FE86-2477697D308E}"/>
              </a:ext>
            </a:extLst>
          </p:cNvPr>
          <p:cNvSpPr/>
          <p:nvPr/>
        </p:nvSpPr>
        <p:spPr>
          <a:xfrm>
            <a:off x="12782973" y="-149406"/>
            <a:ext cx="2684784" cy="1597447"/>
          </a:xfrm>
          <a:custGeom>
            <a:avLst/>
            <a:gdLst/>
            <a:ahLst/>
            <a:cxnLst/>
            <a:rect l="l" t="t" r="r" b="b"/>
            <a:pathLst>
              <a:path w="2684784" h="1597447">
                <a:moveTo>
                  <a:pt x="0" y="0"/>
                </a:moveTo>
                <a:lnTo>
                  <a:pt x="2684784" y="0"/>
                </a:lnTo>
                <a:lnTo>
                  <a:pt x="2684784" y="1597447"/>
                </a:lnTo>
                <a:lnTo>
                  <a:pt x="0" y="1597447"/>
                </a:lnTo>
                <a:lnTo>
                  <a:pt x="0" y="0"/>
                </a:lnTo>
                <a:close/>
              </a:path>
            </a:pathLst>
          </a:custGeom>
          <a:blipFill>
            <a:blip r:embed="rId4"/>
            <a:stretch>
              <a:fillRect/>
            </a:stretch>
          </a:blipFill>
        </p:spPr>
        <p:txBody>
          <a:bodyPr/>
          <a:lstStyle/>
          <a:p>
            <a:endParaRPr lang="en-IN"/>
          </a:p>
        </p:txBody>
      </p:sp>
      <p:pic>
        <p:nvPicPr>
          <p:cNvPr id="9" name="Picture 8" descr="A diagram of a customer service&#10;&#10;Description automatically generated with medium confidence">
            <a:extLst>
              <a:ext uri="{FF2B5EF4-FFF2-40B4-BE49-F238E27FC236}">
                <a16:creationId xmlns:a16="http://schemas.microsoft.com/office/drawing/2014/main" id="{D357944E-C641-3517-945E-3C7B0DDCE2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3019" y="1063806"/>
            <a:ext cx="12164116" cy="9372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97737" y="4532216"/>
            <a:ext cx="42696" cy="2482460"/>
            <a:chOff x="0" y="0"/>
            <a:chExt cx="13374" cy="777626"/>
          </a:xfrm>
        </p:grpSpPr>
        <p:sp>
          <p:nvSpPr>
            <p:cNvPr id="3" name="Freeform 3"/>
            <p:cNvSpPr/>
            <p:nvPr/>
          </p:nvSpPr>
          <p:spPr>
            <a:xfrm>
              <a:off x="0" y="0"/>
              <a:ext cx="13374" cy="777626"/>
            </a:xfrm>
            <a:custGeom>
              <a:avLst/>
              <a:gdLst/>
              <a:ahLst/>
              <a:cxnLst/>
              <a:rect l="l" t="t" r="r" b="b"/>
              <a:pathLst>
                <a:path w="13374" h="777626">
                  <a:moveTo>
                    <a:pt x="0" y="0"/>
                  </a:moveTo>
                  <a:lnTo>
                    <a:pt x="13374" y="0"/>
                  </a:lnTo>
                  <a:lnTo>
                    <a:pt x="13374" y="777626"/>
                  </a:lnTo>
                  <a:lnTo>
                    <a:pt x="0" y="777626"/>
                  </a:lnTo>
                  <a:close/>
                </a:path>
              </a:pathLst>
            </a:custGeom>
            <a:solidFill>
              <a:srgbClr val="FFFFFF"/>
            </a:solidFill>
          </p:spPr>
          <p:txBody>
            <a:bodyPr/>
            <a:lstStyle/>
            <a:p>
              <a:endParaRPr lang="en-IN"/>
            </a:p>
          </p:txBody>
        </p:sp>
        <p:sp>
          <p:nvSpPr>
            <p:cNvPr id="4" name="TextBox 4"/>
            <p:cNvSpPr txBox="1"/>
            <p:nvPr/>
          </p:nvSpPr>
          <p:spPr>
            <a:xfrm>
              <a:off x="0" y="-38100"/>
              <a:ext cx="13374" cy="815726"/>
            </a:xfrm>
            <a:prstGeom prst="rect">
              <a:avLst/>
            </a:prstGeom>
          </p:spPr>
          <p:txBody>
            <a:bodyPr lIns="50800" tIns="50800" rIns="50800" bIns="50800" rtlCol="0" anchor="ctr"/>
            <a:lstStyle/>
            <a:p>
              <a:pPr algn="ctr">
                <a:lnSpc>
                  <a:spcPts val="3035"/>
                </a:lnSpc>
              </a:pPr>
              <a:endParaRPr/>
            </a:p>
          </p:txBody>
        </p:sp>
      </p:grpSp>
      <p:grpSp>
        <p:nvGrpSpPr>
          <p:cNvPr id="5" name="Group 5"/>
          <p:cNvGrpSpPr/>
          <p:nvPr/>
        </p:nvGrpSpPr>
        <p:grpSpPr>
          <a:xfrm>
            <a:off x="13842995" y="5643785"/>
            <a:ext cx="4201427" cy="420142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B6A0F"/>
              </a:solidFill>
              <a:prstDash val="solid"/>
              <a:miter/>
            </a:ln>
          </p:spPr>
          <p:txBody>
            <a:bodyPr/>
            <a:lstStyle/>
            <a:p>
              <a:endParaRPr lang="en-IN"/>
            </a:p>
          </p:txBody>
        </p:sp>
        <p:sp>
          <p:nvSpPr>
            <p:cNvPr id="7" name="TextBox 7"/>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8" name="Group 8"/>
          <p:cNvGrpSpPr/>
          <p:nvPr/>
        </p:nvGrpSpPr>
        <p:grpSpPr>
          <a:xfrm>
            <a:off x="387428" y="228557"/>
            <a:ext cx="4201427" cy="420142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FB6A0F"/>
              </a:solidFill>
              <a:prstDash val="solid"/>
              <a:miter/>
            </a:ln>
          </p:spPr>
          <p:txBody>
            <a:bodyPr/>
            <a:lstStyle/>
            <a:p>
              <a:endParaRPr lang="en-IN"/>
            </a:p>
          </p:txBody>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1" name="Group 11"/>
          <p:cNvGrpSpPr/>
          <p:nvPr/>
        </p:nvGrpSpPr>
        <p:grpSpPr>
          <a:xfrm>
            <a:off x="16067950" y="6633635"/>
            <a:ext cx="762083" cy="76208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F6649"/>
            </a:solidFill>
            <a:ln cap="sq">
              <a:noFill/>
              <a:prstDash val="solid"/>
              <a:miter/>
            </a:ln>
          </p:spPr>
          <p:txBody>
            <a:bodyPr/>
            <a:lstStyle/>
            <a:p>
              <a:endParaRPr lang="en-IN"/>
            </a:p>
          </p:txBody>
        </p:sp>
        <p:sp>
          <p:nvSpPr>
            <p:cNvPr id="13" name="TextBox 13"/>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14" name="Group 14"/>
          <p:cNvGrpSpPr/>
          <p:nvPr/>
        </p:nvGrpSpPr>
        <p:grpSpPr>
          <a:xfrm>
            <a:off x="-26141" y="8672094"/>
            <a:ext cx="1614906" cy="161490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F6649"/>
            </a:solidFill>
            <a:ln cap="sq">
              <a:noFill/>
              <a:prstDash val="solid"/>
              <a:miter/>
            </a:ln>
          </p:spPr>
          <p:txBody>
            <a:bodyPr/>
            <a:lstStyle/>
            <a:p>
              <a:endParaRPr lang="en-IN"/>
            </a:p>
          </p:txBody>
        </p:sp>
        <p:sp>
          <p:nvSpPr>
            <p:cNvPr id="16" name="TextBox 16"/>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17" name="Freeform 17"/>
          <p:cNvSpPr/>
          <p:nvPr/>
        </p:nvSpPr>
        <p:spPr>
          <a:xfrm>
            <a:off x="2898726" y="703311"/>
            <a:ext cx="12634398" cy="8982650"/>
          </a:xfrm>
          <a:custGeom>
            <a:avLst/>
            <a:gdLst/>
            <a:ahLst/>
            <a:cxnLst/>
            <a:rect l="l" t="t" r="r" b="b"/>
            <a:pathLst>
              <a:path w="12634398" h="8982650">
                <a:moveTo>
                  <a:pt x="0" y="0"/>
                </a:moveTo>
                <a:lnTo>
                  <a:pt x="12634398" y="0"/>
                </a:lnTo>
                <a:lnTo>
                  <a:pt x="12634398" y="8982650"/>
                </a:lnTo>
                <a:lnTo>
                  <a:pt x="0" y="8982650"/>
                </a:lnTo>
                <a:lnTo>
                  <a:pt x="0" y="0"/>
                </a:lnTo>
                <a:close/>
              </a:path>
            </a:pathLst>
          </a:custGeom>
          <a:blipFill>
            <a:blip r:embed="rId2"/>
            <a:stretch>
              <a:fillRect/>
            </a:stretch>
          </a:blipFill>
        </p:spPr>
        <p:txBody>
          <a:bodyPr/>
          <a:lstStyle/>
          <a:p>
            <a:endParaRPr lang="en-IN"/>
          </a:p>
        </p:txBody>
      </p:sp>
      <p:sp>
        <p:nvSpPr>
          <p:cNvPr id="18" name="TextBox 18"/>
          <p:cNvSpPr txBox="1"/>
          <p:nvPr/>
        </p:nvSpPr>
        <p:spPr>
          <a:xfrm>
            <a:off x="7938726" y="5951667"/>
            <a:ext cx="3857414" cy="289007"/>
          </a:xfrm>
          <a:prstGeom prst="rect">
            <a:avLst/>
          </a:prstGeom>
        </p:spPr>
        <p:txBody>
          <a:bodyPr lIns="0" tIns="0" rIns="0" bIns="0" rtlCol="0" anchor="t">
            <a:spAutoFit/>
          </a:bodyPr>
          <a:lstStyle/>
          <a:p>
            <a:pPr algn="l">
              <a:lnSpc>
                <a:spcPts val="2445"/>
              </a:lnSpc>
            </a:pPr>
            <a:r>
              <a:rPr lang="en-US" sz="1746">
                <a:solidFill>
                  <a:srgbClr val="FFFFFF"/>
                </a:solidFill>
                <a:latin typeface="Open Sauce"/>
                <a:ea typeface="Open Sauce"/>
                <a:cs typeface="Open Sauce"/>
                <a:sym typeface="Open Sauce"/>
              </a:rPr>
              <a:t>www.reallygreatsite.com</a:t>
            </a:r>
          </a:p>
        </p:txBody>
      </p:sp>
      <p:sp>
        <p:nvSpPr>
          <p:cNvPr id="19" name="TextBox 19"/>
          <p:cNvSpPr txBox="1"/>
          <p:nvPr/>
        </p:nvSpPr>
        <p:spPr>
          <a:xfrm>
            <a:off x="7938726" y="5521377"/>
            <a:ext cx="3760379" cy="288529"/>
          </a:xfrm>
          <a:prstGeom prst="rect">
            <a:avLst/>
          </a:prstGeom>
        </p:spPr>
        <p:txBody>
          <a:bodyPr lIns="0" tIns="0" rIns="0" bIns="0" rtlCol="0" anchor="t">
            <a:spAutoFit/>
          </a:bodyPr>
          <a:lstStyle/>
          <a:p>
            <a:pPr algn="l">
              <a:lnSpc>
                <a:spcPts val="2445"/>
              </a:lnSpc>
            </a:pPr>
            <a:r>
              <a:rPr lang="en-US" sz="1746">
                <a:solidFill>
                  <a:srgbClr val="FFFFFF"/>
                </a:solidFill>
                <a:latin typeface="Open Sauce"/>
                <a:ea typeface="Open Sauce"/>
                <a:cs typeface="Open Sauce"/>
                <a:sym typeface="Open Sauce"/>
              </a:rPr>
              <a:t>hello@reallygreatsite.com</a:t>
            </a:r>
          </a:p>
        </p:txBody>
      </p:sp>
      <p:sp>
        <p:nvSpPr>
          <p:cNvPr id="20" name="TextBox 20"/>
          <p:cNvSpPr txBox="1"/>
          <p:nvPr/>
        </p:nvSpPr>
        <p:spPr>
          <a:xfrm>
            <a:off x="7938726" y="6365522"/>
            <a:ext cx="3390341" cy="592852"/>
          </a:xfrm>
          <a:prstGeom prst="rect">
            <a:avLst/>
          </a:prstGeom>
        </p:spPr>
        <p:txBody>
          <a:bodyPr lIns="0" tIns="0" rIns="0" bIns="0" rtlCol="0" anchor="t">
            <a:spAutoFit/>
          </a:bodyPr>
          <a:lstStyle/>
          <a:p>
            <a:pPr algn="l">
              <a:lnSpc>
                <a:spcPts val="2445"/>
              </a:lnSpc>
            </a:pPr>
            <a:r>
              <a:rPr lang="en-US" sz="1746">
                <a:solidFill>
                  <a:srgbClr val="FFFFFF"/>
                </a:solidFill>
                <a:latin typeface="Open Sauce"/>
                <a:ea typeface="Open Sauce"/>
                <a:cs typeface="Open Sauce"/>
                <a:sym typeface="Open Sauce"/>
              </a:rPr>
              <a:t>123 Anywhere St., Any City, State, Country 12345</a:t>
            </a:r>
          </a:p>
        </p:txBody>
      </p:sp>
      <p:sp>
        <p:nvSpPr>
          <p:cNvPr id="21" name="TextBox 21"/>
          <p:cNvSpPr txBox="1"/>
          <p:nvPr/>
        </p:nvSpPr>
        <p:spPr>
          <a:xfrm>
            <a:off x="7938726" y="5126704"/>
            <a:ext cx="1993285" cy="288529"/>
          </a:xfrm>
          <a:prstGeom prst="rect">
            <a:avLst/>
          </a:prstGeom>
        </p:spPr>
        <p:txBody>
          <a:bodyPr lIns="0" tIns="0" rIns="0" bIns="0" rtlCol="0" anchor="t">
            <a:spAutoFit/>
          </a:bodyPr>
          <a:lstStyle/>
          <a:p>
            <a:pPr algn="l">
              <a:lnSpc>
                <a:spcPts val="2445"/>
              </a:lnSpc>
            </a:pPr>
            <a:r>
              <a:rPr lang="en-US" sz="1746">
                <a:solidFill>
                  <a:srgbClr val="FFFFFF"/>
                </a:solidFill>
                <a:latin typeface="Open Sauce"/>
                <a:ea typeface="Open Sauce"/>
                <a:cs typeface="Open Sauce"/>
                <a:sym typeface="Open Sauce"/>
              </a:rPr>
              <a:t>+123-456-7890</a:t>
            </a:r>
          </a:p>
        </p:txBody>
      </p:sp>
      <p:sp>
        <p:nvSpPr>
          <p:cNvPr id="22" name="TextBox 22"/>
          <p:cNvSpPr txBox="1"/>
          <p:nvPr/>
        </p:nvSpPr>
        <p:spPr>
          <a:xfrm>
            <a:off x="7449471" y="4475066"/>
            <a:ext cx="3374058" cy="495741"/>
          </a:xfrm>
          <a:prstGeom prst="rect">
            <a:avLst/>
          </a:prstGeom>
        </p:spPr>
        <p:txBody>
          <a:bodyPr lIns="0" tIns="0" rIns="0" bIns="0" rtlCol="0" anchor="t">
            <a:spAutoFit/>
          </a:bodyPr>
          <a:lstStyle/>
          <a:p>
            <a:pPr algn="l">
              <a:lnSpc>
                <a:spcPts val="4138"/>
              </a:lnSpc>
            </a:pPr>
            <a:r>
              <a:rPr lang="en-US" sz="2956">
                <a:solidFill>
                  <a:srgbClr val="FFFFFF"/>
                </a:solidFill>
                <a:latin typeface="Open Sauce Bold"/>
                <a:ea typeface="Open Sauce Bold"/>
                <a:cs typeface="Open Sauce Bold"/>
                <a:sym typeface="Open Sauce Bold"/>
              </a:rPr>
              <a:t>Everest Cantu </a:t>
            </a:r>
          </a:p>
        </p:txBody>
      </p:sp>
      <p:sp>
        <p:nvSpPr>
          <p:cNvPr id="23" name="TextBox 23"/>
          <p:cNvSpPr txBox="1"/>
          <p:nvPr/>
        </p:nvSpPr>
        <p:spPr>
          <a:xfrm>
            <a:off x="6638680" y="2948548"/>
            <a:ext cx="4690387" cy="861495"/>
          </a:xfrm>
          <a:prstGeom prst="rect">
            <a:avLst/>
          </a:prstGeom>
        </p:spPr>
        <p:txBody>
          <a:bodyPr lIns="0" tIns="0" rIns="0" bIns="0" rtlCol="0" anchor="t">
            <a:spAutoFit/>
          </a:bodyPr>
          <a:lstStyle/>
          <a:p>
            <a:pPr marL="0" lvl="0" indent="0" algn="l">
              <a:lnSpc>
                <a:spcPts val="7116"/>
              </a:lnSpc>
              <a:spcBef>
                <a:spcPct val="0"/>
              </a:spcBef>
            </a:pPr>
            <a:r>
              <a:rPr lang="en-US" sz="5082" spc="477">
                <a:solidFill>
                  <a:srgbClr val="FFFFFF"/>
                </a:solidFill>
                <a:latin typeface="Open Sauce Bold"/>
                <a:ea typeface="Open Sauce Bold"/>
                <a:cs typeface="Open Sauce Bold"/>
                <a:sym typeface="Open Sauce Bold"/>
              </a:rPr>
              <a:t>THANK TOU</a:t>
            </a:r>
          </a:p>
        </p:txBody>
      </p:sp>
      <p:sp>
        <p:nvSpPr>
          <p:cNvPr id="24" name="TextBox 24"/>
          <p:cNvSpPr txBox="1"/>
          <p:nvPr/>
        </p:nvSpPr>
        <p:spPr>
          <a:xfrm>
            <a:off x="6638680" y="3787218"/>
            <a:ext cx="4872554" cy="434268"/>
          </a:xfrm>
          <a:prstGeom prst="rect">
            <a:avLst/>
          </a:prstGeom>
        </p:spPr>
        <p:txBody>
          <a:bodyPr lIns="0" tIns="0" rIns="0" bIns="0" rtlCol="0" anchor="t">
            <a:spAutoFit/>
          </a:bodyPr>
          <a:lstStyle/>
          <a:p>
            <a:pPr marL="0" lvl="0" indent="0" algn="l">
              <a:lnSpc>
                <a:spcPts val="3655"/>
              </a:lnSpc>
              <a:spcBef>
                <a:spcPct val="0"/>
              </a:spcBef>
            </a:pPr>
            <a:r>
              <a:rPr lang="en-US" sz="2611" spc="-52">
                <a:solidFill>
                  <a:srgbClr val="FFFFFF"/>
                </a:solidFill>
                <a:latin typeface="Open Sauce"/>
                <a:ea typeface="Open Sauce"/>
                <a:cs typeface="Open Sauce"/>
                <a:sym typeface="Open Sauce"/>
              </a:rPr>
              <a:t>For watching this 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983</Words>
  <Application>Microsoft Office PowerPoint</Application>
  <PresentationFormat>Custom</PresentationFormat>
  <Paragraphs>103</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Calibri</vt:lpstr>
      <vt:lpstr>Canva Sans Bold</vt:lpstr>
      <vt:lpstr>Canva Sans</vt:lpstr>
      <vt:lpstr>Open Sauce Bold</vt:lpstr>
      <vt:lpstr>Open Sauce</vt:lpstr>
      <vt:lpstr>Open Sauce Heavy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Green Simple  Professional Business Project Presentation</dc:title>
  <dc:creator>Vaishali Nagpal</dc:creator>
  <cp:lastModifiedBy>Bhaskar Pratap</cp:lastModifiedBy>
  <cp:revision>3</cp:revision>
  <dcterms:created xsi:type="dcterms:W3CDTF">2006-08-16T00:00:00Z</dcterms:created>
  <dcterms:modified xsi:type="dcterms:W3CDTF">2024-09-17T11:44:06Z</dcterms:modified>
  <dc:identifier>DAGNEN9NIvM</dc:identifier>
</cp:coreProperties>
</file>